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85" r:id="rId2"/>
    <p:sldId id="286" r:id="rId3"/>
    <p:sldId id="291" r:id="rId4"/>
    <p:sldId id="299" r:id="rId5"/>
    <p:sldId id="292" r:id="rId6"/>
    <p:sldId id="287" r:id="rId7"/>
    <p:sldId id="290" r:id="rId8"/>
    <p:sldId id="289" r:id="rId9"/>
    <p:sldId id="288" r:id="rId10"/>
    <p:sldId id="296" r:id="rId11"/>
    <p:sldId id="302" r:id="rId12"/>
    <p:sldId id="284" r:id="rId13"/>
    <p:sldId id="303" r:id="rId14"/>
  </p:sldIdLst>
  <p:sldSz cx="9144000" cy="6858000" type="screen4x3"/>
  <p:notesSz cx="6815138" cy="9942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p:scale>
          <a:sx n="80" d="100"/>
          <a:sy n="80" d="100"/>
        </p:scale>
        <p:origin x="-2502" y="-14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75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o-RO"/>
          </a:p>
        </p:txBody>
      </p:sp>
      <p:sp>
        <p:nvSpPr>
          <p:cNvPr id="3" name="Date Placeholder 2"/>
          <p:cNvSpPr>
            <a:spLocks noGrp="1"/>
          </p:cNvSpPr>
          <p:nvPr>
            <p:ph type="dt" sz="quarter" idx="1"/>
          </p:nvPr>
        </p:nvSpPr>
        <p:spPr>
          <a:xfrm>
            <a:off x="3860800" y="0"/>
            <a:ext cx="295275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91E3995-F3F9-4712-9DB8-1409C5727548}" type="datetimeFigureOut">
              <a:rPr lang="ro-RO"/>
              <a:pPr>
                <a:defRPr/>
              </a:pPr>
              <a:t>31.01.2016</a:t>
            </a:fld>
            <a:endParaRPr lang="ro-RO"/>
          </a:p>
        </p:txBody>
      </p:sp>
      <p:sp>
        <p:nvSpPr>
          <p:cNvPr id="4" name="Footer Placeholder 3"/>
          <p:cNvSpPr>
            <a:spLocks noGrp="1"/>
          </p:cNvSpPr>
          <p:nvPr>
            <p:ph type="ftr" sz="quarter" idx="2"/>
          </p:nvPr>
        </p:nvSpPr>
        <p:spPr>
          <a:xfrm>
            <a:off x="0" y="9444038"/>
            <a:ext cx="295275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o-RO"/>
          </a:p>
        </p:txBody>
      </p:sp>
      <p:sp>
        <p:nvSpPr>
          <p:cNvPr id="5" name="Slide Number Placeholder 4"/>
          <p:cNvSpPr>
            <a:spLocks noGrp="1"/>
          </p:cNvSpPr>
          <p:nvPr>
            <p:ph type="sldNum" sz="quarter" idx="3"/>
          </p:nvPr>
        </p:nvSpPr>
        <p:spPr>
          <a:xfrm>
            <a:off x="3860800" y="9444038"/>
            <a:ext cx="295275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297C64A-38E0-4123-BB3A-AE0478F0CB9C}" type="slidenum">
              <a:rPr lang="ro-RO"/>
              <a:pPr>
                <a:defRPr/>
              </a:pPr>
              <a:t>‹#›</a:t>
            </a:fld>
            <a:endParaRPr lang="ro-RO"/>
          </a:p>
        </p:txBody>
      </p:sp>
    </p:spTree>
    <p:extLst>
      <p:ext uri="{BB962C8B-B14F-4D97-AF65-F5344CB8AC3E}">
        <p14:creationId xmlns:p14="http://schemas.microsoft.com/office/powerpoint/2010/main" val="2844389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75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o-RO"/>
          </a:p>
        </p:txBody>
      </p:sp>
      <p:sp>
        <p:nvSpPr>
          <p:cNvPr id="3" name="Date Placeholder 2"/>
          <p:cNvSpPr>
            <a:spLocks noGrp="1"/>
          </p:cNvSpPr>
          <p:nvPr>
            <p:ph type="dt" idx="1"/>
          </p:nvPr>
        </p:nvSpPr>
        <p:spPr>
          <a:xfrm>
            <a:off x="3860800" y="0"/>
            <a:ext cx="295275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B4E0489-4CC8-441A-9F4B-D38515C34FBE}" type="datetimeFigureOut">
              <a:rPr lang="ro-RO"/>
              <a:pPr>
                <a:defRPr/>
              </a:pPr>
              <a:t>31.01.2016</a:t>
            </a:fld>
            <a:endParaRPr lang="ro-RO"/>
          </a:p>
        </p:txBody>
      </p:sp>
      <p:sp>
        <p:nvSpPr>
          <p:cNvPr id="4" name="Slide Image Placeholder 3"/>
          <p:cNvSpPr>
            <a:spLocks noGrp="1" noRot="1" noChangeAspect="1"/>
          </p:cNvSpPr>
          <p:nvPr>
            <p:ph type="sldImg" idx="2"/>
          </p:nvPr>
        </p:nvSpPr>
        <p:spPr>
          <a:xfrm>
            <a:off x="923925" y="746125"/>
            <a:ext cx="4968875" cy="3727450"/>
          </a:xfrm>
          <a:prstGeom prst="rect">
            <a:avLst/>
          </a:prstGeom>
          <a:noFill/>
          <a:ln w="12700">
            <a:solidFill>
              <a:prstClr val="black"/>
            </a:solidFill>
          </a:ln>
        </p:spPr>
        <p:txBody>
          <a:bodyPr vert="horz" lIns="91440" tIns="45720" rIns="91440" bIns="45720" rtlCol="0" anchor="ctr"/>
          <a:lstStyle/>
          <a:p>
            <a:pPr lvl="0"/>
            <a:endParaRPr lang="ro-RO" noProof="0"/>
          </a:p>
        </p:txBody>
      </p:sp>
      <p:sp>
        <p:nvSpPr>
          <p:cNvPr id="5" name="Notes Placeholder 4"/>
          <p:cNvSpPr>
            <a:spLocks noGrp="1"/>
          </p:cNvSpPr>
          <p:nvPr>
            <p:ph type="body" sz="quarter" idx="3"/>
          </p:nvPr>
        </p:nvSpPr>
        <p:spPr>
          <a:xfrm>
            <a:off x="681038" y="4722813"/>
            <a:ext cx="5453062" cy="44735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ro-RO" noProof="0"/>
          </a:p>
        </p:txBody>
      </p:sp>
      <p:sp>
        <p:nvSpPr>
          <p:cNvPr id="6" name="Footer Placeholder 5"/>
          <p:cNvSpPr>
            <a:spLocks noGrp="1"/>
          </p:cNvSpPr>
          <p:nvPr>
            <p:ph type="ftr" sz="quarter" idx="4"/>
          </p:nvPr>
        </p:nvSpPr>
        <p:spPr>
          <a:xfrm>
            <a:off x="0" y="9444038"/>
            <a:ext cx="295275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o-RO"/>
          </a:p>
        </p:txBody>
      </p:sp>
      <p:sp>
        <p:nvSpPr>
          <p:cNvPr id="7" name="Slide Number Placeholder 6"/>
          <p:cNvSpPr>
            <a:spLocks noGrp="1"/>
          </p:cNvSpPr>
          <p:nvPr>
            <p:ph type="sldNum" sz="quarter" idx="5"/>
          </p:nvPr>
        </p:nvSpPr>
        <p:spPr>
          <a:xfrm>
            <a:off x="3860800" y="9444038"/>
            <a:ext cx="295275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1F84A4C-BB9F-4EC8-80BD-60B872ACEF98}" type="slidenum">
              <a:rPr lang="ro-RO"/>
              <a:pPr>
                <a:defRPr/>
              </a:pPr>
              <a:t>‹#›</a:t>
            </a:fld>
            <a:endParaRPr lang="ro-RO"/>
          </a:p>
        </p:txBody>
      </p:sp>
    </p:spTree>
    <p:extLst>
      <p:ext uri="{BB962C8B-B14F-4D97-AF65-F5344CB8AC3E}">
        <p14:creationId xmlns:p14="http://schemas.microsoft.com/office/powerpoint/2010/main" val="10899824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447FC6-CB16-4405-83A9-531869AE9B13}" type="slidenum">
              <a:rPr lang="ro-RO"/>
              <a:pPr fontAlgn="base">
                <a:spcBef>
                  <a:spcPct val="0"/>
                </a:spcBef>
                <a:spcAft>
                  <a:spcPct val="0"/>
                </a:spcAft>
                <a:defRPr/>
              </a:pPr>
              <a:t>1</a:t>
            </a:fld>
            <a:endParaRPr lang="ro-R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3C70DE-D76C-4560-8B02-B31E0EA06EB9}" type="slidenum">
              <a:rPr lang="ro-RO"/>
              <a:pPr fontAlgn="base">
                <a:spcBef>
                  <a:spcPct val="0"/>
                </a:spcBef>
                <a:spcAft>
                  <a:spcPct val="0"/>
                </a:spcAft>
                <a:defRPr/>
              </a:pPr>
              <a:t>10</a:t>
            </a:fld>
            <a:endParaRPr lang="ro-R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BC5D18-530D-4E65-B50B-44B11E3232AD}" type="slidenum">
              <a:rPr lang="ro-RO"/>
              <a:pPr fontAlgn="base">
                <a:spcBef>
                  <a:spcPct val="0"/>
                </a:spcBef>
                <a:spcAft>
                  <a:spcPct val="0"/>
                </a:spcAft>
                <a:defRPr/>
              </a:pPr>
              <a:t>11</a:t>
            </a:fld>
            <a:endParaRPr lang="ro-R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9B5C0F-65BD-46F7-A518-07B549A5FC34}" type="slidenum">
              <a:rPr lang="ro-RO"/>
              <a:pPr fontAlgn="base">
                <a:spcBef>
                  <a:spcPct val="0"/>
                </a:spcBef>
                <a:spcAft>
                  <a:spcPct val="0"/>
                </a:spcAft>
                <a:defRPr/>
              </a:pPr>
              <a:t>2</a:t>
            </a:fld>
            <a:endParaRPr lang="ro-R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74C959-B4C4-46C3-9770-2B45DAD91E26}" type="slidenum">
              <a:rPr lang="ro-RO"/>
              <a:pPr fontAlgn="base">
                <a:spcBef>
                  <a:spcPct val="0"/>
                </a:spcBef>
                <a:spcAft>
                  <a:spcPct val="0"/>
                </a:spcAft>
                <a:defRPr/>
              </a:pPr>
              <a:t>3</a:t>
            </a:fld>
            <a:endParaRPr lang="ro-R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593C56-1092-4F02-99CF-AA31EC2123A0}" type="slidenum">
              <a:rPr lang="ro-RO"/>
              <a:pPr fontAlgn="base">
                <a:spcBef>
                  <a:spcPct val="0"/>
                </a:spcBef>
                <a:spcAft>
                  <a:spcPct val="0"/>
                </a:spcAft>
                <a:defRPr/>
              </a:pPr>
              <a:t>4</a:t>
            </a:fld>
            <a:endParaRPr lang="ro-R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9BD92A-5AF3-4C68-A65A-68DC12523510}" type="slidenum">
              <a:rPr lang="ro-RO"/>
              <a:pPr fontAlgn="base">
                <a:spcBef>
                  <a:spcPct val="0"/>
                </a:spcBef>
                <a:spcAft>
                  <a:spcPct val="0"/>
                </a:spcAft>
                <a:defRPr/>
              </a:pPr>
              <a:t>5</a:t>
            </a:fld>
            <a:endParaRPr lang="ro-R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E5740E-B414-446F-9C16-D9313CA22A0B}" type="slidenum">
              <a:rPr lang="ro-RO"/>
              <a:pPr fontAlgn="base">
                <a:spcBef>
                  <a:spcPct val="0"/>
                </a:spcBef>
                <a:spcAft>
                  <a:spcPct val="0"/>
                </a:spcAft>
                <a:defRPr/>
              </a:pPr>
              <a:t>6</a:t>
            </a:fld>
            <a:endParaRPr lang="ro-R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671234-612F-4962-872D-1B10A37676E8}" type="slidenum">
              <a:rPr lang="ro-RO"/>
              <a:pPr fontAlgn="base">
                <a:spcBef>
                  <a:spcPct val="0"/>
                </a:spcBef>
                <a:spcAft>
                  <a:spcPct val="0"/>
                </a:spcAft>
                <a:defRPr/>
              </a:pPr>
              <a:t>7</a:t>
            </a:fld>
            <a:endParaRPr lang="ro-R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2310C6-1D88-4CE8-B3DF-8C633AF77ABA}" type="slidenum">
              <a:rPr lang="ro-RO"/>
              <a:pPr fontAlgn="base">
                <a:spcBef>
                  <a:spcPct val="0"/>
                </a:spcBef>
                <a:spcAft>
                  <a:spcPct val="0"/>
                </a:spcAft>
                <a:defRPr/>
              </a:pPr>
              <a:t>8</a:t>
            </a:fld>
            <a:endParaRPr lang="ro-R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33D921-4955-4E4C-852A-7ED11B2F18F7}" type="slidenum">
              <a:rPr lang="ro-RO"/>
              <a:pPr fontAlgn="base">
                <a:spcBef>
                  <a:spcPct val="0"/>
                </a:spcBef>
                <a:spcAft>
                  <a:spcPct val="0"/>
                </a:spcAft>
                <a:defRPr/>
              </a:pPr>
              <a:t>9</a:t>
            </a:fld>
            <a:endParaRPr lang="ro-R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E81B926-EAB0-4234-A1D4-BF4C06E3CBF1}" type="datetimeFigureOut">
              <a:rPr lang="en-US"/>
              <a:pPr>
                <a:defRPr/>
              </a:pPr>
              <a:t>1/31/2016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3C79FA-DFFB-4D98-912E-671B4FF3B77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49CDE6-86BF-4434-A82B-263FBBA257D3}" type="datetimeFigureOut">
              <a:rPr lang="en-US"/>
              <a:pPr>
                <a:defRPr/>
              </a:pPr>
              <a:t>1/31/2016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8CB3BC-A10C-4494-93EE-DE9E392C322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7EF80D-9A45-497C-A720-BB5EDEED63AC}" type="datetimeFigureOut">
              <a:rPr lang="en-US"/>
              <a:pPr>
                <a:defRPr/>
              </a:pPr>
              <a:t>1/31/2016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D26DC2-5FE2-4C76-AFD1-A79CD734EA6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A35A0D10-2C3E-4586-AD65-5D4BFCFA98F8}" type="datetimeFigureOut">
              <a:rPr lang="en-US"/>
              <a:pPr>
                <a:defRPr/>
              </a:pPr>
              <a:t>1/31/2016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1F6981-A267-44A8-A059-49C8E8C090E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E683D29B-AD41-4544-9B4D-71E6C06DCEC1}" type="datetimeFigureOut">
              <a:rPr lang="en-US"/>
              <a:pPr>
                <a:defRPr/>
              </a:pPr>
              <a:t>1/31/2016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35E55A-76BA-4634-B6B6-CE938B1790D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976BB839-2E59-46BF-98E2-BB8AECE5FCBC}" type="datetimeFigureOut">
              <a:rPr lang="en-US"/>
              <a:pPr>
                <a:defRPr/>
              </a:pPr>
              <a:t>1/31/2016</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DCD3F3D8-1850-42BA-8804-3B81A6B83F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5A6E820A-D89D-419A-AD91-EF1AC9065658}" type="datetimeFigureOut">
              <a:rPr lang="en-US"/>
              <a:pPr>
                <a:defRPr/>
              </a:pPr>
              <a:t>1/31/2016</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564F2724-94D4-4268-BE22-74C1A8FDF27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94F73677-CC94-4DEC-A70B-940C39FEEBBE}" type="datetimeFigureOut">
              <a:rPr lang="en-US"/>
              <a:pPr>
                <a:defRPr/>
              </a:pPr>
              <a:t>1/31/2016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ED67BC6-DA97-4FD6-B9FF-B5EDE3FAE6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32656F-D46F-4513-9183-6633C9B12301}" type="datetimeFigureOut">
              <a:rPr lang="en-US"/>
              <a:pPr>
                <a:defRPr/>
              </a:pPr>
              <a:t>1/31/2016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7292D33-2E78-422D-AF54-6FAAE817F8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B6A3FB-E46E-4D78-8F9B-85847E242302}" type="datetimeFigureOut">
              <a:rPr lang="en-US"/>
              <a:pPr>
                <a:defRPr/>
              </a:pPr>
              <a:t>1/31/2016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E5932B-8CCD-4D93-8B27-F949FA13B9B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370B68-DD94-4C14-BF7D-CAFDE69717DF}" type="datetimeFigureOut">
              <a:rPr lang="en-US"/>
              <a:pPr>
                <a:defRPr/>
              </a:pPr>
              <a:t>1/31/2016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55E58F-0609-4764-ABC8-0EC7A99B6B9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defRPr>
            </a:lvl1pPr>
          </a:lstStyle>
          <a:p>
            <a:pPr>
              <a:defRPr/>
            </a:pPr>
            <a:fld id="{F1BC66C5-4A45-4F0A-B19F-4505A9DD2FCD}" type="datetimeFigureOut">
              <a:rPr lang="en-US"/>
              <a:pPr>
                <a:defRPr/>
              </a:pPr>
              <a:t>1/31/2016</a:t>
            </a:fld>
            <a:endParaRPr lang="en-US"/>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defRPr>
            </a:lvl1pPr>
          </a:lstStyle>
          <a:p>
            <a:pPr>
              <a:defRPr/>
            </a:pPr>
            <a:endParaRPr lang="en-US"/>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defRPr>
            </a:lvl1pPr>
          </a:lstStyle>
          <a:p>
            <a:pPr>
              <a:defRPr/>
            </a:pPr>
            <a:fld id="{D2B0B596-628A-40EB-ABBE-DC7AE72F72FB}" type="slidenum">
              <a:rPr lang="en-US"/>
              <a:pPr>
                <a:defRPr/>
              </a:pPr>
              <a:t>‹#›</a:t>
            </a:fld>
            <a:endParaRPr lang="en-US"/>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6"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1" fontAlgn="auto" hangingPunct="1">
              <a:spcAft>
                <a:spcPts val="0"/>
              </a:spcAft>
              <a:defRPr/>
            </a:pP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r>
            <a:br>
              <a:rPr lang="ro-RO" dirty="0" smtClean="0"/>
            </a:br>
            <a:endParaRPr lang="ro-RO" dirty="0"/>
          </a:p>
        </p:txBody>
      </p:sp>
      <p:sp>
        <p:nvSpPr>
          <p:cNvPr id="15362" name="Content Placeholder 2"/>
          <p:cNvSpPr>
            <a:spLocks noGrp="1"/>
          </p:cNvSpPr>
          <p:nvPr>
            <p:ph idx="1"/>
          </p:nvPr>
        </p:nvSpPr>
        <p:spPr/>
        <p:txBody>
          <a:bodyPr/>
          <a:lstStyle/>
          <a:p>
            <a:pPr algn="ctr" eaLnBrk="1" hangingPunct="1">
              <a:lnSpc>
                <a:spcPct val="90000"/>
              </a:lnSpc>
              <a:buFont typeface="Arial" charset="0"/>
              <a:buNone/>
            </a:pPr>
            <a:endParaRPr lang="en-US" dirty="0" smtClean="0"/>
          </a:p>
          <a:p>
            <a:pPr lvl="0" algn="ctr" eaLnBrk="1" hangingPunct="1">
              <a:lnSpc>
                <a:spcPct val="90000"/>
              </a:lnSpc>
              <a:buNone/>
            </a:pPr>
            <a:r>
              <a:rPr lang="ro-RO" sz="1800" dirty="0">
                <a:latin typeface="Arial" charset="0"/>
              </a:rPr>
              <a:t>MOUNTAIN CYCLING PATHS IN BANAT AREA</a:t>
            </a:r>
          </a:p>
          <a:p>
            <a:pPr lvl="0" algn="ctr" eaLnBrk="1" hangingPunct="1">
              <a:lnSpc>
                <a:spcPct val="90000"/>
              </a:lnSpc>
              <a:buNone/>
            </a:pPr>
            <a:r>
              <a:rPr lang="sr-Latn-CS" sz="1800" dirty="0">
                <a:latin typeface="Arial" charset="0"/>
              </a:rPr>
              <a:t>MIS ETC 1371</a:t>
            </a:r>
          </a:p>
          <a:p>
            <a:pPr lvl="0" algn="ctr" eaLnBrk="1" hangingPunct="1">
              <a:lnSpc>
                <a:spcPct val="90000"/>
              </a:lnSpc>
              <a:buNone/>
            </a:pPr>
            <a:r>
              <a:rPr lang="sr-Latn-CS" sz="1800" b="1" dirty="0"/>
              <a:t>PROMOTION OF THE </a:t>
            </a:r>
            <a:r>
              <a:rPr lang="sr-Latn-CS" sz="1800" b="1" dirty="0" smtClean="0"/>
              <a:t>PROJECT</a:t>
            </a:r>
            <a:endParaRPr lang="ro-RO" sz="1800" dirty="0" smtClean="0"/>
          </a:p>
          <a:p>
            <a:pPr algn="ctr" eaLnBrk="1" hangingPunct="1">
              <a:lnSpc>
                <a:spcPct val="90000"/>
              </a:lnSpc>
              <a:buFont typeface="Arial" charset="0"/>
              <a:buNone/>
            </a:pPr>
            <a:endParaRPr lang="en-US" dirty="0" smtClean="0">
              <a:latin typeface="Arial" charset="0"/>
            </a:endParaRPr>
          </a:p>
          <a:p>
            <a:pPr lvl="0" algn="ctr" eaLnBrk="1" hangingPunct="1">
              <a:lnSpc>
                <a:spcPct val="90000"/>
              </a:lnSpc>
              <a:buNone/>
            </a:pPr>
            <a:r>
              <a:rPr lang="ro-RO" sz="1600" dirty="0" smtClean="0">
                <a:latin typeface="Arial" charset="0"/>
              </a:rPr>
              <a:t>GOLUBAC</a:t>
            </a:r>
            <a:r>
              <a:rPr lang="en-US" sz="1600" dirty="0" smtClean="0">
                <a:latin typeface="Arial" charset="0"/>
              </a:rPr>
              <a:t> MUNICIPALITY</a:t>
            </a:r>
            <a:endParaRPr lang="ro-RO" sz="1600" dirty="0">
              <a:latin typeface="Arial" charset="0"/>
            </a:endParaRPr>
          </a:p>
          <a:p>
            <a:pPr lvl="0" algn="ctr" eaLnBrk="1" hangingPunct="1">
              <a:lnSpc>
                <a:spcPct val="90000"/>
              </a:lnSpc>
              <a:buNone/>
            </a:pPr>
            <a:r>
              <a:rPr lang="ro-RO" sz="1600" dirty="0">
                <a:latin typeface="Arial" charset="0"/>
              </a:rPr>
              <a:t>GOLUBAC</a:t>
            </a:r>
            <a:r>
              <a:rPr lang="ro-RO" sz="1600" dirty="0"/>
              <a:t>, </a:t>
            </a:r>
            <a:r>
              <a:rPr lang="ro-RO" sz="1600" dirty="0">
                <a:latin typeface="Arial" charset="0"/>
              </a:rPr>
              <a:t>18</a:t>
            </a:r>
            <a:r>
              <a:rPr lang="ro-RO" sz="1600" dirty="0"/>
              <a:t>.</a:t>
            </a:r>
            <a:r>
              <a:rPr lang="ro-RO" sz="1600" dirty="0">
                <a:latin typeface="Arial" charset="0"/>
              </a:rPr>
              <a:t>01</a:t>
            </a:r>
            <a:r>
              <a:rPr lang="ro-RO" sz="1600" dirty="0"/>
              <a:t>.201</a:t>
            </a:r>
            <a:r>
              <a:rPr lang="ro-RO" sz="1600" dirty="0">
                <a:latin typeface="Arial" charset="0"/>
              </a:rPr>
              <a:t>6</a:t>
            </a:r>
            <a:r>
              <a:rPr lang="ro-RO" sz="1600" dirty="0"/>
              <a:t>, </a:t>
            </a:r>
            <a:r>
              <a:rPr lang="ro-RO" sz="1600" dirty="0" smtClean="0"/>
              <a:t>1</a:t>
            </a:r>
            <a:r>
              <a:rPr lang="ro-RO" sz="1600" dirty="0" smtClean="0">
                <a:latin typeface="Arial" charset="0"/>
              </a:rPr>
              <a:t>2</a:t>
            </a:r>
            <a:r>
              <a:rPr lang="ro-RO" sz="1600" dirty="0" smtClean="0"/>
              <a:t>,00</a:t>
            </a:r>
            <a:endParaRPr lang="en-US" dirty="0" smtClean="0">
              <a:latin typeface="Arial" charset="0"/>
            </a:endParaRPr>
          </a:p>
          <a:p>
            <a:pPr algn="ctr" eaLnBrk="1" hangingPunct="1">
              <a:lnSpc>
                <a:spcPct val="90000"/>
              </a:lnSpc>
              <a:buFont typeface="Arial" charset="0"/>
              <a:buNone/>
            </a:pPr>
            <a:endParaRPr lang="en-US" dirty="0" smtClean="0">
              <a:latin typeface="Arial" charset="0"/>
            </a:endParaRPr>
          </a:p>
          <a:p>
            <a:pPr algn="ctr" eaLnBrk="1" hangingPunct="1">
              <a:lnSpc>
                <a:spcPct val="90000"/>
              </a:lnSpc>
              <a:buFont typeface="Arial" charset="0"/>
              <a:buNone/>
            </a:pPr>
            <a:r>
              <a:rPr lang="ro-RO" sz="1800" dirty="0" smtClean="0">
                <a:latin typeface="Arial" charset="0"/>
              </a:rPr>
              <a:t>PLANINSKE BICIKLISTIČKE STAZE U REGIONU</a:t>
            </a:r>
            <a:r>
              <a:rPr lang="ro-RO" sz="1800" dirty="0" smtClean="0"/>
              <a:t>  BANAT</a:t>
            </a:r>
            <a:r>
              <a:rPr lang="ro-RO" sz="1800" dirty="0" smtClean="0">
                <a:latin typeface="Arial" charset="0"/>
              </a:rPr>
              <a:t>A</a:t>
            </a:r>
          </a:p>
          <a:p>
            <a:pPr algn="ctr" eaLnBrk="1" hangingPunct="1">
              <a:lnSpc>
                <a:spcPct val="90000"/>
              </a:lnSpc>
              <a:buFont typeface="Arial" charset="0"/>
              <a:buNone/>
            </a:pPr>
            <a:r>
              <a:rPr lang="ro-RO" sz="1800" dirty="0" smtClean="0"/>
              <a:t>MIS ETC 1371</a:t>
            </a:r>
          </a:p>
          <a:p>
            <a:pPr algn="ctr" eaLnBrk="1" hangingPunct="1">
              <a:lnSpc>
                <a:spcPct val="90000"/>
              </a:lnSpc>
              <a:buFont typeface="Arial" charset="0"/>
              <a:buNone/>
            </a:pPr>
            <a:r>
              <a:rPr lang="ro-RO" sz="1800" b="1" dirty="0" smtClean="0"/>
              <a:t>PROMOCIJA PROJEKTA</a:t>
            </a:r>
            <a:endParaRPr lang="ro-RO" sz="1800" b="1" dirty="0" smtClean="0">
              <a:latin typeface="Arial" charset="0"/>
            </a:endParaRPr>
          </a:p>
          <a:p>
            <a:pPr algn="ctr" eaLnBrk="1" hangingPunct="1">
              <a:lnSpc>
                <a:spcPct val="90000"/>
              </a:lnSpc>
              <a:buFont typeface="Arial" charset="0"/>
              <a:buNone/>
            </a:pPr>
            <a:endParaRPr lang="ro-RO" sz="1600" dirty="0" smtClean="0">
              <a:latin typeface="Arial" charset="0"/>
            </a:endParaRPr>
          </a:p>
          <a:p>
            <a:pPr algn="ctr" eaLnBrk="1" hangingPunct="1">
              <a:lnSpc>
                <a:spcPct val="90000"/>
              </a:lnSpc>
              <a:buFont typeface="Arial" charset="0"/>
              <a:buNone/>
            </a:pPr>
            <a:r>
              <a:rPr lang="ro-RO" sz="1600" dirty="0" smtClean="0">
                <a:latin typeface="Arial" charset="0"/>
              </a:rPr>
              <a:t>OPŠTINA GOLUBAC</a:t>
            </a:r>
          </a:p>
          <a:p>
            <a:pPr algn="ctr" eaLnBrk="1" hangingPunct="1">
              <a:lnSpc>
                <a:spcPct val="90000"/>
              </a:lnSpc>
              <a:buFont typeface="Arial" charset="0"/>
              <a:buNone/>
            </a:pPr>
            <a:r>
              <a:rPr lang="ro-RO" sz="1600" dirty="0" smtClean="0">
                <a:latin typeface="Arial" charset="0"/>
              </a:rPr>
              <a:t>GOLUBAC</a:t>
            </a:r>
            <a:r>
              <a:rPr lang="ro-RO" sz="1600" dirty="0" smtClean="0"/>
              <a:t>, </a:t>
            </a:r>
            <a:r>
              <a:rPr lang="ro-RO" sz="1600" dirty="0" smtClean="0">
                <a:latin typeface="Arial" charset="0"/>
              </a:rPr>
              <a:t>18</a:t>
            </a:r>
            <a:r>
              <a:rPr lang="ro-RO" sz="1600" dirty="0" smtClean="0"/>
              <a:t>.</a:t>
            </a:r>
            <a:r>
              <a:rPr lang="ro-RO" sz="1600" dirty="0" smtClean="0">
                <a:latin typeface="Arial" charset="0"/>
              </a:rPr>
              <a:t>01</a:t>
            </a:r>
            <a:r>
              <a:rPr lang="ro-RO" sz="1600" dirty="0" smtClean="0"/>
              <a:t>.201</a:t>
            </a:r>
            <a:r>
              <a:rPr lang="ro-RO" sz="1600" dirty="0" smtClean="0">
                <a:latin typeface="Arial" charset="0"/>
              </a:rPr>
              <a:t>6</a:t>
            </a:r>
            <a:r>
              <a:rPr lang="ro-RO" sz="1600" dirty="0" smtClean="0"/>
              <a:t>, 1</a:t>
            </a:r>
            <a:r>
              <a:rPr lang="ro-RO" sz="1600" dirty="0" smtClean="0">
                <a:latin typeface="Arial" charset="0"/>
              </a:rPr>
              <a:t>2</a:t>
            </a:r>
            <a:r>
              <a:rPr lang="ro-RO" sz="1600" dirty="0" smtClean="0"/>
              <a:t>,00</a:t>
            </a:r>
          </a:p>
        </p:txBody>
      </p:sp>
      <p:grpSp>
        <p:nvGrpSpPr>
          <p:cNvPr id="15363" name="Group 24"/>
          <p:cNvGrpSpPr>
            <a:grpSpLocks/>
          </p:cNvGrpSpPr>
          <p:nvPr/>
        </p:nvGrpSpPr>
        <p:grpSpPr bwMode="auto">
          <a:xfrm>
            <a:off x="838200" y="457200"/>
            <a:ext cx="1082675" cy="914400"/>
            <a:chOff x="1101" y="770"/>
            <a:chExt cx="1590" cy="1149"/>
          </a:xfrm>
        </p:grpSpPr>
        <p:sp>
          <p:nvSpPr>
            <p:cNvPr id="15375" name="Text Box 26"/>
            <p:cNvSpPr txBox="1">
              <a:spLocks noChangeArrowheads="1"/>
            </p:cNvSpPr>
            <p:nvPr/>
          </p:nvSpPr>
          <p:spPr bwMode="auto">
            <a:xfrm>
              <a:off x="1101" y="1638"/>
              <a:ext cx="1590" cy="281"/>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UNIUNEA EUROPEANA</a:t>
              </a:r>
              <a:endParaRPr lang="en-US">
                <a:ea typeface="Times New Roman" pitchFamily="18" charset="0"/>
                <a:cs typeface="Arial" charset="0"/>
              </a:endParaRPr>
            </a:p>
          </p:txBody>
        </p:sp>
        <p:pic>
          <p:nvPicPr>
            <p:cNvPr id="15376" name="Picture 25"/>
            <p:cNvPicPr>
              <a:picLocks noChangeAspect="1" noChangeArrowheads="1"/>
            </p:cNvPicPr>
            <p:nvPr/>
          </p:nvPicPr>
          <p:blipFill>
            <a:blip r:embed="rId3"/>
            <a:srcRect l="4747" t="4762" r="6735" b="22397"/>
            <a:stretch>
              <a:fillRect/>
            </a:stretch>
          </p:blipFill>
          <p:spPr bwMode="auto">
            <a:xfrm>
              <a:off x="1179" y="770"/>
              <a:ext cx="1375" cy="928"/>
            </a:xfrm>
            <a:prstGeom prst="rect">
              <a:avLst/>
            </a:prstGeom>
            <a:noFill/>
            <a:ln w="9525">
              <a:noFill/>
              <a:miter lim="800000"/>
              <a:headEnd/>
              <a:tailEnd/>
            </a:ln>
          </p:spPr>
        </p:pic>
      </p:grpSp>
      <p:grpSp>
        <p:nvGrpSpPr>
          <p:cNvPr id="15364" name="Group 31"/>
          <p:cNvGrpSpPr>
            <a:grpSpLocks/>
          </p:cNvGrpSpPr>
          <p:nvPr/>
        </p:nvGrpSpPr>
        <p:grpSpPr bwMode="auto">
          <a:xfrm>
            <a:off x="2057400" y="457200"/>
            <a:ext cx="1524000" cy="990600"/>
            <a:chOff x="3293" y="817"/>
            <a:chExt cx="2030" cy="1293"/>
          </a:xfrm>
        </p:grpSpPr>
        <p:pic>
          <p:nvPicPr>
            <p:cNvPr id="15373" name="Picture 33"/>
            <p:cNvPicPr>
              <a:picLocks noChangeAspect="1" noChangeArrowheads="1"/>
            </p:cNvPicPr>
            <p:nvPr/>
          </p:nvPicPr>
          <p:blipFill>
            <a:blip r:embed="rId4"/>
            <a:srcRect/>
            <a:stretch>
              <a:fillRect/>
            </a:stretch>
          </p:blipFill>
          <p:spPr bwMode="auto">
            <a:xfrm>
              <a:off x="3944" y="817"/>
              <a:ext cx="698" cy="900"/>
            </a:xfrm>
            <a:prstGeom prst="rect">
              <a:avLst/>
            </a:prstGeom>
            <a:noFill/>
            <a:ln w="9525">
              <a:noFill/>
              <a:miter lim="800000"/>
              <a:headEnd/>
              <a:tailEnd/>
            </a:ln>
          </p:spPr>
        </p:pic>
        <p:sp>
          <p:nvSpPr>
            <p:cNvPr id="15374" name="Text Box 32"/>
            <p:cNvSpPr txBox="1">
              <a:spLocks noChangeArrowheads="1"/>
            </p:cNvSpPr>
            <p:nvPr/>
          </p:nvSpPr>
          <p:spPr bwMode="auto">
            <a:xfrm>
              <a:off x="3293" y="1750"/>
              <a:ext cx="2030" cy="360"/>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GUVERNUL ROMANIEI</a:t>
              </a:r>
              <a:endParaRPr lang="en-US">
                <a:ea typeface="Times New Roman" pitchFamily="18" charset="0"/>
                <a:cs typeface="Arial" charset="0"/>
              </a:endParaRPr>
            </a:p>
          </p:txBody>
        </p:sp>
      </p:grpSp>
      <p:grpSp>
        <p:nvGrpSpPr>
          <p:cNvPr id="15365" name="Group 21"/>
          <p:cNvGrpSpPr>
            <a:grpSpLocks/>
          </p:cNvGrpSpPr>
          <p:nvPr/>
        </p:nvGrpSpPr>
        <p:grpSpPr bwMode="auto">
          <a:xfrm>
            <a:off x="3886200" y="152400"/>
            <a:ext cx="1295400" cy="1239838"/>
            <a:chOff x="5323" y="454"/>
            <a:chExt cx="1800" cy="1656"/>
          </a:xfrm>
        </p:grpSpPr>
        <p:pic>
          <p:nvPicPr>
            <p:cNvPr id="15371" name="Picture 23"/>
            <p:cNvPicPr>
              <a:picLocks noChangeAspect="1" noChangeArrowheads="1"/>
            </p:cNvPicPr>
            <p:nvPr/>
          </p:nvPicPr>
          <p:blipFill>
            <a:blip r:embed="rId5"/>
            <a:srcRect/>
            <a:stretch>
              <a:fillRect/>
            </a:stretch>
          </p:blipFill>
          <p:spPr bwMode="auto">
            <a:xfrm>
              <a:off x="5845" y="454"/>
              <a:ext cx="703" cy="1274"/>
            </a:xfrm>
            <a:prstGeom prst="rect">
              <a:avLst/>
            </a:prstGeom>
            <a:noFill/>
            <a:ln w="9525">
              <a:noFill/>
              <a:miter lim="800000"/>
              <a:headEnd/>
              <a:tailEnd/>
            </a:ln>
          </p:spPr>
        </p:pic>
        <p:sp>
          <p:nvSpPr>
            <p:cNvPr id="15372" name="Text Box 22"/>
            <p:cNvSpPr txBox="1">
              <a:spLocks noChangeArrowheads="1"/>
            </p:cNvSpPr>
            <p:nvPr/>
          </p:nvSpPr>
          <p:spPr bwMode="auto">
            <a:xfrm>
              <a:off x="5323" y="1750"/>
              <a:ext cx="1800" cy="360"/>
            </a:xfrm>
            <a:prstGeom prst="rect">
              <a:avLst/>
            </a:prstGeom>
            <a:solidFill>
              <a:srgbClr val="FFFFFF"/>
            </a:solidFill>
            <a:ln w="9525">
              <a:noFill/>
              <a:miter lim="800000"/>
              <a:headEnd/>
              <a:tailEnd/>
            </a:ln>
          </p:spPr>
          <p:txBody>
            <a:bodyPr lIns="0" rIns="0"/>
            <a:lstStyle/>
            <a:p>
              <a:pPr algn="ctr"/>
              <a:r>
                <a:rPr lang="en-US" sz="600">
                  <a:latin typeface="Trebuchet MS" pitchFamily="34" charset="0"/>
                  <a:ea typeface="Times New Roman" pitchFamily="18" charset="0"/>
                  <a:cs typeface="Arial" charset="0"/>
                </a:rPr>
                <a:t>GUVERNUL REPUBLICII SERBIA</a:t>
              </a:r>
              <a:endParaRPr lang="en-US">
                <a:ea typeface="Times New Roman" pitchFamily="18" charset="0"/>
                <a:cs typeface="Arial" charset="0"/>
              </a:endParaRPr>
            </a:p>
          </p:txBody>
        </p:sp>
      </p:grpSp>
      <p:grpSp>
        <p:nvGrpSpPr>
          <p:cNvPr id="15366" name="Group 28"/>
          <p:cNvGrpSpPr>
            <a:grpSpLocks/>
          </p:cNvGrpSpPr>
          <p:nvPr/>
        </p:nvGrpSpPr>
        <p:grpSpPr bwMode="auto">
          <a:xfrm>
            <a:off x="5638800" y="457200"/>
            <a:ext cx="1143000" cy="965200"/>
            <a:chOff x="7161" y="829"/>
            <a:chExt cx="1539" cy="1281"/>
          </a:xfrm>
        </p:grpSpPr>
        <p:sp>
          <p:nvSpPr>
            <p:cNvPr id="15369" name="Text Box 30"/>
            <p:cNvSpPr txBox="1">
              <a:spLocks noChangeArrowheads="1"/>
            </p:cNvSpPr>
            <p:nvPr/>
          </p:nvSpPr>
          <p:spPr bwMode="auto">
            <a:xfrm>
              <a:off x="7161" y="1699"/>
              <a:ext cx="1539" cy="411"/>
            </a:xfrm>
            <a:prstGeom prst="rect">
              <a:avLst/>
            </a:prstGeom>
            <a:solidFill>
              <a:srgbClr val="FFFFFF"/>
            </a:solidFill>
            <a:ln w="9525">
              <a:noFill/>
              <a:miter lim="800000"/>
              <a:headEnd/>
              <a:tailEnd/>
            </a:ln>
          </p:spPr>
          <p:txBody>
            <a:bodyPr/>
            <a:lstStyle/>
            <a:p>
              <a:pPr algn="ctr"/>
              <a:r>
                <a:rPr lang="en-GB" sz="600">
                  <a:solidFill>
                    <a:srgbClr val="005AA0"/>
                  </a:solidFill>
                  <a:latin typeface="Trebuchet MS" pitchFamily="34" charset="0"/>
                  <a:ea typeface="Times New Roman" pitchFamily="18" charset="0"/>
                  <a:cs typeface="Arial" charset="0"/>
                </a:rPr>
                <a:t>Fonduri Structurale</a:t>
              </a:r>
              <a:endParaRPr lang="en-GB" sz="900">
                <a:ea typeface="Times New Roman" pitchFamily="18" charset="0"/>
                <a:cs typeface="Arial" charset="0"/>
              </a:endParaRPr>
            </a:p>
            <a:p>
              <a:pPr algn="ctr" eaLnBrk="0" hangingPunct="0"/>
              <a:r>
                <a:rPr lang="en-GB" sz="600">
                  <a:solidFill>
                    <a:srgbClr val="005AA0"/>
                  </a:solidFill>
                  <a:latin typeface="Trebuchet MS" pitchFamily="34" charset="0"/>
                  <a:ea typeface="Times New Roman" pitchFamily="18" charset="0"/>
                  <a:cs typeface="Arial" charset="0"/>
                </a:rPr>
                <a:t>2007 - 2013</a:t>
              </a:r>
              <a:endParaRPr lang="en-GB">
                <a:ea typeface="Times New Roman" pitchFamily="18" charset="0"/>
                <a:cs typeface="Arial" charset="0"/>
              </a:endParaRPr>
            </a:p>
          </p:txBody>
        </p:sp>
        <p:pic>
          <p:nvPicPr>
            <p:cNvPr id="15370" name="Picture 29"/>
            <p:cNvPicPr>
              <a:picLocks noChangeAspect="1" noChangeArrowheads="1"/>
            </p:cNvPicPr>
            <p:nvPr/>
          </p:nvPicPr>
          <p:blipFill>
            <a:blip r:embed="rId6"/>
            <a:srcRect/>
            <a:stretch>
              <a:fillRect/>
            </a:stretch>
          </p:blipFill>
          <p:spPr bwMode="auto">
            <a:xfrm>
              <a:off x="7447" y="829"/>
              <a:ext cx="912" cy="888"/>
            </a:xfrm>
            <a:prstGeom prst="rect">
              <a:avLst/>
            </a:prstGeom>
            <a:noFill/>
            <a:ln w="9525">
              <a:noFill/>
              <a:miter lim="800000"/>
              <a:headEnd/>
              <a:tailEnd/>
            </a:ln>
          </p:spPr>
        </p:pic>
      </p:grpSp>
      <p:sp>
        <p:nvSpPr>
          <p:cNvPr id="15367" name="Text Box 4"/>
          <p:cNvSpPr txBox="1">
            <a:spLocks noChangeArrowheads="1"/>
          </p:cNvSpPr>
          <p:nvPr/>
        </p:nvSpPr>
        <p:spPr bwMode="auto">
          <a:xfrm>
            <a:off x="7086600" y="1143000"/>
            <a:ext cx="1371600" cy="222250"/>
          </a:xfrm>
          <a:prstGeom prst="rect">
            <a:avLst/>
          </a:prstGeom>
          <a:solidFill>
            <a:srgbClr val="FFFFFF"/>
          </a:solidFill>
          <a:ln w="9525">
            <a:noFill/>
            <a:miter lim="800000"/>
            <a:headEnd/>
            <a:tailEnd/>
          </a:ln>
        </p:spPr>
        <p:txBody>
          <a:bodyPr lIns="0" rIns="0"/>
          <a:lstStyle/>
          <a:p>
            <a:pPr algn="ctr">
              <a:spcAft>
                <a:spcPts val="1000"/>
              </a:spcAft>
            </a:pPr>
            <a:r>
              <a:rPr lang="ro-RO" sz="600">
                <a:latin typeface="Trebuchet MS" pitchFamily="34" charset="0"/>
                <a:cs typeface="Arial" charset="0"/>
              </a:rPr>
              <a:t>BERZASCA COMMUNE</a:t>
            </a:r>
          </a:p>
          <a:p>
            <a:endParaRPr lang="ro-RO" sz="600">
              <a:latin typeface="Trebuchet MS" pitchFamily="34" charset="0"/>
              <a:cs typeface="Arial" charset="0"/>
            </a:endParaRPr>
          </a:p>
        </p:txBody>
      </p:sp>
      <p:pic>
        <p:nvPicPr>
          <p:cNvPr id="15368" name="Picture 4"/>
          <p:cNvPicPr>
            <a:picLocks noChangeAspect="1" noChangeArrowheads="1"/>
          </p:cNvPicPr>
          <p:nvPr/>
        </p:nvPicPr>
        <p:blipFill>
          <a:blip r:embed="rId7"/>
          <a:srcRect/>
          <a:stretch>
            <a:fillRect/>
          </a:stretch>
        </p:blipFill>
        <p:spPr bwMode="auto">
          <a:xfrm>
            <a:off x="7543800" y="254000"/>
            <a:ext cx="533400" cy="81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1" fontAlgn="auto" hangingPunct="1">
              <a:spcAft>
                <a:spcPts val="0"/>
              </a:spcAft>
              <a:defRPr/>
            </a:pP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r>
            <a:br>
              <a:rPr lang="ro-RO" dirty="0" smtClean="0"/>
            </a:br>
            <a:endParaRPr lang="ro-RO"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scene3d>
            <a:camera prst="orthographicFront"/>
            <a:lightRig rig="threePt" dir="t"/>
          </a:scene3d>
          <a:sp3d>
            <a:bevelT prst="slope"/>
          </a:sp3d>
        </p:spPr>
        <p:txBody>
          <a:bodyPr>
            <a:normAutofit/>
          </a:bodyPr>
          <a:lstStyle/>
          <a:p>
            <a:pPr eaLnBrk="1" hangingPunct="1">
              <a:buFont typeface="Arial" charset="0"/>
              <a:buNone/>
              <a:defRPr/>
            </a:pPr>
            <a:r>
              <a:rPr lang="en-US" dirty="0" smtClean="0"/>
              <a:t>HORIZONTHAL THEMES</a:t>
            </a:r>
          </a:p>
          <a:p>
            <a:pPr eaLnBrk="1" hangingPunct="1">
              <a:buFont typeface="Arial" charset="0"/>
              <a:buNone/>
              <a:defRPr/>
            </a:pPr>
            <a:endParaRPr lang="ro-RO" dirty="0" smtClean="0"/>
          </a:p>
          <a:p>
            <a:pPr eaLnBrk="1" hangingPunct="1">
              <a:buFont typeface="Arial" charset="0"/>
              <a:buNone/>
              <a:defRPr/>
            </a:pPr>
            <a:r>
              <a:rPr lang="en-US" sz="2300" b="1" dirty="0" smtClean="0"/>
              <a:t>Sustainable Development</a:t>
            </a:r>
            <a:endParaRPr lang="ro-RO" sz="2300" dirty="0" smtClean="0"/>
          </a:p>
          <a:p>
            <a:pPr eaLnBrk="1" hangingPunct="1">
              <a:defRPr/>
            </a:pPr>
            <a:r>
              <a:rPr lang="en-US" sz="2000" dirty="0" smtClean="0"/>
              <a:t>This project invests in youth and only through this we contribute to the sustainable development of society. Our investment will still produce results years and years from now since we are contributing to the basic development of the young generation in terms of self-development, intercultural competences and civic participation.</a:t>
            </a:r>
            <a:endParaRPr lang="ro-RO" sz="2000" dirty="0" smtClean="0"/>
          </a:p>
          <a:p>
            <a:pPr eaLnBrk="1" hangingPunct="1">
              <a:defRPr/>
            </a:pPr>
            <a:r>
              <a:rPr lang="en-US" sz="2000" dirty="0" smtClean="0"/>
              <a:t>We will also develop and test a non-formal education method that will contribute to the work of other organizations active in the field of youth and not only.</a:t>
            </a:r>
            <a:endParaRPr lang="ro-RO" sz="2000" dirty="0" smtClean="0"/>
          </a:p>
        </p:txBody>
      </p:sp>
      <p:grpSp>
        <p:nvGrpSpPr>
          <p:cNvPr id="33797" name="Group 24"/>
          <p:cNvGrpSpPr>
            <a:grpSpLocks/>
          </p:cNvGrpSpPr>
          <p:nvPr/>
        </p:nvGrpSpPr>
        <p:grpSpPr bwMode="auto">
          <a:xfrm>
            <a:off x="838200" y="457200"/>
            <a:ext cx="1082675" cy="914400"/>
            <a:chOff x="1101" y="770"/>
            <a:chExt cx="1590" cy="1149"/>
          </a:xfrm>
        </p:grpSpPr>
        <p:sp>
          <p:nvSpPr>
            <p:cNvPr id="33809" name="Text Box 26"/>
            <p:cNvSpPr txBox="1">
              <a:spLocks noChangeArrowheads="1"/>
            </p:cNvSpPr>
            <p:nvPr/>
          </p:nvSpPr>
          <p:spPr bwMode="auto">
            <a:xfrm>
              <a:off x="1101" y="1638"/>
              <a:ext cx="1590" cy="281"/>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UNIUNEA EUROPEANA</a:t>
              </a:r>
              <a:endParaRPr lang="en-US">
                <a:ea typeface="Times New Roman" pitchFamily="18" charset="0"/>
                <a:cs typeface="Arial" charset="0"/>
              </a:endParaRPr>
            </a:p>
          </p:txBody>
        </p:sp>
        <p:pic>
          <p:nvPicPr>
            <p:cNvPr id="33810" name="Picture 25"/>
            <p:cNvPicPr>
              <a:picLocks noChangeAspect="1" noChangeArrowheads="1"/>
            </p:cNvPicPr>
            <p:nvPr/>
          </p:nvPicPr>
          <p:blipFill>
            <a:blip r:embed="rId3"/>
            <a:srcRect l="4747" t="4762" r="6735" b="22397"/>
            <a:stretch>
              <a:fillRect/>
            </a:stretch>
          </p:blipFill>
          <p:spPr bwMode="auto">
            <a:xfrm>
              <a:off x="1179" y="770"/>
              <a:ext cx="1375" cy="928"/>
            </a:xfrm>
            <a:prstGeom prst="rect">
              <a:avLst/>
            </a:prstGeom>
            <a:noFill/>
            <a:ln w="9525">
              <a:noFill/>
              <a:miter lim="800000"/>
              <a:headEnd/>
              <a:tailEnd/>
            </a:ln>
          </p:spPr>
        </p:pic>
      </p:grpSp>
      <p:grpSp>
        <p:nvGrpSpPr>
          <p:cNvPr id="33798" name="Group 31"/>
          <p:cNvGrpSpPr>
            <a:grpSpLocks/>
          </p:cNvGrpSpPr>
          <p:nvPr/>
        </p:nvGrpSpPr>
        <p:grpSpPr bwMode="auto">
          <a:xfrm>
            <a:off x="2057400" y="457200"/>
            <a:ext cx="1524000" cy="990600"/>
            <a:chOff x="3293" y="817"/>
            <a:chExt cx="2030" cy="1293"/>
          </a:xfrm>
        </p:grpSpPr>
        <p:pic>
          <p:nvPicPr>
            <p:cNvPr id="33807" name="Picture 33"/>
            <p:cNvPicPr>
              <a:picLocks noChangeAspect="1" noChangeArrowheads="1"/>
            </p:cNvPicPr>
            <p:nvPr/>
          </p:nvPicPr>
          <p:blipFill>
            <a:blip r:embed="rId4"/>
            <a:srcRect/>
            <a:stretch>
              <a:fillRect/>
            </a:stretch>
          </p:blipFill>
          <p:spPr bwMode="auto">
            <a:xfrm>
              <a:off x="3944" y="817"/>
              <a:ext cx="698" cy="900"/>
            </a:xfrm>
            <a:prstGeom prst="rect">
              <a:avLst/>
            </a:prstGeom>
            <a:noFill/>
            <a:ln w="9525">
              <a:noFill/>
              <a:miter lim="800000"/>
              <a:headEnd/>
              <a:tailEnd/>
            </a:ln>
          </p:spPr>
        </p:pic>
        <p:sp>
          <p:nvSpPr>
            <p:cNvPr id="33808" name="Text Box 32"/>
            <p:cNvSpPr txBox="1">
              <a:spLocks noChangeArrowheads="1"/>
            </p:cNvSpPr>
            <p:nvPr/>
          </p:nvSpPr>
          <p:spPr bwMode="auto">
            <a:xfrm>
              <a:off x="3293" y="1750"/>
              <a:ext cx="2030" cy="360"/>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GUVERNUL ROMANIEI</a:t>
              </a:r>
              <a:endParaRPr lang="en-US">
                <a:ea typeface="Times New Roman" pitchFamily="18" charset="0"/>
                <a:cs typeface="Arial" charset="0"/>
              </a:endParaRPr>
            </a:p>
          </p:txBody>
        </p:sp>
      </p:grpSp>
      <p:grpSp>
        <p:nvGrpSpPr>
          <p:cNvPr id="33799" name="Group 21"/>
          <p:cNvGrpSpPr>
            <a:grpSpLocks/>
          </p:cNvGrpSpPr>
          <p:nvPr/>
        </p:nvGrpSpPr>
        <p:grpSpPr bwMode="auto">
          <a:xfrm>
            <a:off x="3886200" y="152400"/>
            <a:ext cx="1295400" cy="1239838"/>
            <a:chOff x="5323" y="454"/>
            <a:chExt cx="1800" cy="1656"/>
          </a:xfrm>
        </p:grpSpPr>
        <p:pic>
          <p:nvPicPr>
            <p:cNvPr id="33805" name="Picture 23"/>
            <p:cNvPicPr>
              <a:picLocks noChangeAspect="1" noChangeArrowheads="1"/>
            </p:cNvPicPr>
            <p:nvPr/>
          </p:nvPicPr>
          <p:blipFill>
            <a:blip r:embed="rId5"/>
            <a:srcRect/>
            <a:stretch>
              <a:fillRect/>
            </a:stretch>
          </p:blipFill>
          <p:spPr bwMode="auto">
            <a:xfrm>
              <a:off x="5845" y="454"/>
              <a:ext cx="703" cy="1274"/>
            </a:xfrm>
            <a:prstGeom prst="rect">
              <a:avLst/>
            </a:prstGeom>
            <a:noFill/>
            <a:ln w="9525">
              <a:noFill/>
              <a:miter lim="800000"/>
              <a:headEnd/>
              <a:tailEnd/>
            </a:ln>
          </p:spPr>
        </p:pic>
        <p:sp>
          <p:nvSpPr>
            <p:cNvPr id="33806" name="Text Box 22"/>
            <p:cNvSpPr txBox="1">
              <a:spLocks noChangeArrowheads="1"/>
            </p:cNvSpPr>
            <p:nvPr/>
          </p:nvSpPr>
          <p:spPr bwMode="auto">
            <a:xfrm>
              <a:off x="5323" y="1750"/>
              <a:ext cx="1800" cy="360"/>
            </a:xfrm>
            <a:prstGeom prst="rect">
              <a:avLst/>
            </a:prstGeom>
            <a:solidFill>
              <a:srgbClr val="FFFFFF"/>
            </a:solidFill>
            <a:ln w="9525">
              <a:noFill/>
              <a:miter lim="800000"/>
              <a:headEnd/>
              <a:tailEnd/>
            </a:ln>
          </p:spPr>
          <p:txBody>
            <a:bodyPr lIns="0" rIns="0"/>
            <a:lstStyle/>
            <a:p>
              <a:pPr algn="ctr"/>
              <a:r>
                <a:rPr lang="en-US" sz="600">
                  <a:latin typeface="Trebuchet MS" pitchFamily="34" charset="0"/>
                  <a:ea typeface="Times New Roman" pitchFamily="18" charset="0"/>
                  <a:cs typeface="Arial" charset="0"/>
                </a:rPr>
                <a:t>GUVERNUL REPUBLICII SERBIA</a:t>
              </a:r>
              <a:endParaRPr lang="en-US">
                <a:ea typeface="Times New Roman" pitchFamily="18" charset="0"/>
                <a:cs typeface="Arial" charset="0"/>
              </a:endParaRPr>
            </a:p>
          </p:txBody>
        </p:sp>
      </p:grpSp>
      <p:grpSp>
        <p:nvGrpSpPr>
          <p:cNvPr id="33800" name="Group 28"/>
          <p:cNvGrpSpPr>
            <a:grpSpLocks/>
          </p:cNvGrpSpPr>
          <p:nvPr/>
        </p:nvGrpSpPr>
        <p:grpSpPr bwMode="auto">
          <a:xfrm>
            <a:off x="5638800" y="457200"/>
            <a:ext cx="1143000" cy="965200"/>
            <a:chOff x="7161" y="829"/>
            <a:chExt cx="1539" cy="1281"/>
          </a:xfrm>
        </p:grpSpPr>
        <p:sp>
          <p:nvSpPr>
            <p:cNvPr id="33803" name="Text Box 30"/>
            <p:cNvSpPr txBox="1">
              <a:spLocks noChangeArrowheads="1"/>
            </p:cNvSpPr>
            <p:nvPr/>
          </p:nvSpPr>
          <p:spPr bwMode="auto">
            <a:xfrm>
              <a:off x="7161" y="1699"/>
              <a:ext cx="1539" cy="411"/>
            </a:xfrm>
            <a:prstGeom prst="rect">
              <a:avLst/>
            </a:prstGeom>
            <a:solidFill>
              <a:srgbClr val="FFFFFF"/>
            </a:solidFill>
            <a:ln w="9525">
              <a:noFill/>
              <a:miter lim="800000"/>
              <a:headEnd/>
              <a:tailEnd/>
            </a:ln>
          </p:spPr>
          <p:txBody>
            <a:bodyPr/>
            <a:lstStyle/>
            <a:p>
              <a:pPr algn="ctr"/>
              <a:r>
                <a:rPr lang="en-GB" sz="600">
                  <a:solidFill>
                    <a:srgbClr val="005AA0"/>
                  </a:solidFill>
                  <a:latin typeface="Trebuchet MS" pitchFamily="34" charset="0"/>
                  <a:ea typeface="Times New Roman" pitchFamily="18" charset="0"/>
                  <a:cs typeface="Arial" charset="0"/>
                </a:rPr>
                <a:t>Fonduri Structurale</a:t>
              </a:r>
              <a:endParaRPr lang="en-GB" sz="900">
                <a:ea typeface="Times New Roman" pitchFamily="18" charset="0"/>
                <a:cs typeface="Arial" charset="0"/>
              </a:endParaRPr>
            </a:p>
            <a:p>
              <a:pPr algn="ctr" eaLnBrk="0" hangingPunct="0"/>
              <a:r>
                <a:rPr lang="en-GB" sz="600">
                  <a:solidFill>
                    <a:srgbClr val="005AA0"/>
                  </a:solidFill>
                  <a:latin typeface="Trebuchet MS" pitchFamily="34" charset="0"/>
                  <a:ea typeface="Times New Roman" pitchFamily="18" charset="0"/>
                  <a:cs typeface="Arial" charset="0"/>
                </a:rPr>
                <a:t>2007 - 2013</a:t>
              </a:r>
              <a:endParaRPr lang="en-GB">
                <a:ea typeface="Times New Roman" pitchFamily="18" charset="0"/>
                <a:cs typeface="Arial" charset="0"/>
              </a:endParaRPr>
            </a:p>
          </p:txBody>
        </p:sp>
        <p:pic>
          <p:nvPicPr>
            <p:cNvPr id="33804" name="Picture 29"/>
            <p:cNvPicPr>
              <a:picLocks noChangeAspect="1" noChangeArrowheads="1"/>
            </p:cNvPicPr>
            <p:nvPr/>
          </p:nvPicPr>
          <p:blipFill>
            <a:blip r:embed="rId6"/>
            <a:srcRect/>
            <a:stretch>
              <a:fillRect/>
            </a:stretch>
          </p:blipFill>
          <p:spPr bwMode="auto">
            <a:xfrm>
              <a:off x="7447" y="829"/>
              <a:ext cx="912" cy="888"/>
            </a:xfrm>
            <a:prstGeom prst="rect">
              <a:avLst/>
            </a:prstGeom>
            <a:noFill/>
            <a:ln w="9525">
              <a:noFill/>
              <a:miter lim="800000"/>
              <a:headEnd/>
              <a:tailEnd/>
            </a:ln>
          </p:spPr>
        </p:pic>
      </p:grpSp>
      <p:sp>
        <p:nvSpPr>
          <p:cNvPr id="33801" name="Text Box 4"/>
          <p:cNvSpPr txBox="1">
            <a:spLocks noChangeArrowheads="1"/>
          </p:cNvSpPr>
          <p:nvPr/>
        </p:nvSpPr>
        <p:spPr bwMode="auto">
          <a:xfrm>
            <a:off x="7086600" y="1143000"/>
            <a:ext cx="1371600" cy="222250"/>
          </a:xfrm>
          <a:prstGeom prst="rect">
            <a:avLst/>
          </a:prstGeom>
          <a:solidFill>
            <a:srgbClr val="FFFFFF"/>
          </a:solidFill>
          <a:ln w="9525">
            <a:noFill/>
            <a:miter lim="800000"/>
            <a:headEnd/>
            <a:tailEnd/>
          </a:ln>
        </p:spPr>
        <p:txBody>
          <a:bodyPr lIns="0" rIns="0"/>
          <a:lstStyle/>
          <a:p>
            <a:pPr algn="ctr">
              <a:spcAft>
                <a:spcPts val="1000"/>
              </a:spcAft>
            </a:pPr>
            <a:r>
              <a:rPr lang="ro-RO" sz="600">
                <a:latin typeface="Trebuchet MS" pitchFamily="34" charset="0"/>
                <a:cs typeface="Arial" charset="0"/>
              </a:rPr>
              <a:t>BERZASCA COMMUNE</a:t>
            </a:r>
          </a:p>
          <a:p>
            <a:endParaRPr lang="ro-RO" sz="600">
              <a:latin typeface="Trebuchet MS" pitchFamily="34" charset="0"/>
              <a:cs typeface="Arial" charset="0"/>
            </a:endParaRPr>
          </a:p>
        </p:txBody>
      </p:sp>
      <p:pic>
        <p:nvPicPr>
          <p:cNvPr id="33802" name="Picture 4"/>
          <p:cNvPicPr>
            <a:picLocks noChangeAspect="1" noChangeArrowheads="1"/>
          </p:cNvPicPr>
          <p:nvPr/>
        </p:nvPicPr>
        <p:blipFill>
          <a:blip r:embed="rId7"/>
          <a:srcRect/>
          <a:stretch>
            <a:fillRect/>
          </a:stretch>
        </p:blipFill>
        <p:spPr bwMode="auto">
          <a:xfrm>
            <a:off x="7543800" y="254000"/>
            <a:ext cx="533400" cy="812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1" fontAlgn="auto" hangingPunct="1">
              <a:spcAft>
                <a:spcPts val="0"/>
              </a:spcAft>
              <a:defRPr/>
            </a:pP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r>
            <a:br>
              <a:rPr lang="ro-RO" dirty="0" smtClean="0"/>
            </a:br>
            <a:endParaRPr lang="ro-RO"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scene3d>
            <a:camera prst="orthographicFront"/>
            <a:lightRig rig="threePt" dir="t"/>
          </a:scene3d>
          <a:sp3d>
            <a:bevelT prst="slope"/>
          </a:sp3d>
        </p:spPr>
        <p:txBody>
          <a:bodyPr>
            <a:normAutofit/>
          </a:bodyPr>
          <a:lstStyle/>
          <a:p>
            <a:pPr eaLnBrk="1" hangingPunct="1">
              <a:buFont typeface="Arial" charset="0"/>
              <a:buNone/>
              <a:defRPr/>
            </a:pPr>
            <a:r>
              <a:rPr lang="en-US" dirty="0" smtClean="0"/>
              <a:t>HORIZONTALNE TEME</a:t>
            </a:r>
          </a:p>
          <a:p>
            <a:pPr eaLnBrk="1" hangingPunct="1">
              <a:buFont typeface="Arial" charset="0"/>
              <a:buNone/>
              <a:defRPr/>
            </a:pPr>
            <a:endParaRPr lang="ro-RO" dirty="0" smtClean="0"/>
          </a:p>
          <a:p>
            <a:pPr eaLnBrk="1" hangingPunct="1">
              <a:buFont typeface="Arial" charset="0"/>
              <a:buNone/>
              <a:defRPr/>
            </a:pPr>
            <a:r>
              <a:rPr lang="en-US" sz="2300" b="1" dirty="0" err="1" smtClean="0"/>
              <a:t>Održiv</a:t>
            </a:r>
            <a:r>
              <a:rPr lang="en-US" sz="2300" b="1" dirty="0" smtClean="0"/>
              <a:t> </a:t>
            </a:r>
            <a:r>
              <a:rPr lang="en-US" sz="2300" b="1" dirty="0" err="1" smtClean="0"/>
              <a:t>Razvoj</a:t>
            </a:r>
            <a:endParaRPr lang="ro-RO" sz="2300" dirty="0" smtClean="0"/>
          </a:p>
          <a:p>
            <a:pPr eaLnBrk="1" hangingPunct="1">
              <a:defRPr/>
            </a:pPr>
            <a:r>
              <a:rPr lang="en-US" sz="2000" dirty="0" err="1" smtClean="0"/>
              <a:t>Ovaj</a:t>
            </a:r>
            <a:r>
              <a:rPr lang="en-US" sz="2000" dirty="0" smtClean="0"/>
              <a:t> </a:t>
            </a:r>
            <a:r>
              <a:rPr lang="en-US" sz="2000" dirty="0" err="1" smtClean="0"/>
              <a:t>projekat</a:t>
            </a:r>
            <a:r>
              <a:rPr lang="en-US" sz="2000" dirty="0" smtClean="0"/>
              <a:t> </a:t>
            </a:r>
            <a:r>
              <a:rPr lang="en-US" sz="2000" dirty="0" err="1" smtClean="0"/>
              <a:t>ulaže</a:t>
            </a:r>
            <a:r>
              <a:rPr lang="en-US" sz="2000" dirty="0" smtClean="0"/>
              <a:t> u </a:t>
            </a:r>
            <a:r>
              <a:rPr lang="en-US" sz="2000" dirty="0" err="1" smtClean="0"/>
              <a:t>omladinu</a:t>
            </a:r>
            <a:r>
              <a:rPr lang="sr-Latn-CS" sz="2000" dirty="0" smtClean="0"/>
              <a:t> i</a:t>
            </a:r>
            <a:r>
              <a:rPr lang="en-US" sz="2000" dirty="0" smtClean="0"/>
              <a:t> </a:t>
            </a:r>
            <a:r>
              <a:rPr lang="en-US" sz="2000" dirty="0" err="1" smtClean="0"/>
              <a:t>preko</a:t>
            </a:r>
            <a:r>
              <a:rPr lang="en-US" sz="2000" dirty="0" smtClean="0"/>
              <a:t> </a:t>
            </a:r>
            <a:r>
              <a:rPr lang="sr-Latn-CS" sz="2000" dirty="0" smtClean="0"/>
              <a:t>njega</a:t>
            </a:r>
            <a:r>
              <a:rPr lang="en-US" sz="2000" dirty="0" smtClean="0"/>
              <a:t> </a:t>
            </a:r>
            <a:r>
              <a:rPr lang="en-US" sz="2000" dirty="0" err="1" smtClean="0"/>
              <a:t>doprinosimo</a:t>
            </a:r>
            <a:r>
              <a:rPr lang="en-US" sz="2000" dirty="0" smtClean="0"/>
              <a:t> </a:t>
            </a:r>
            <a:r>
              <a:rPr lang="en-US" sz="2000" dirty="0" err="1" smtClean="0"/>
              <a:t>održivom</a:t>
            </a:r>
            <a:r>
              <a:rPr lang="en-US" sz="2000" dirty="0" smtClean="0"/>
              <a:t> </a:t>
            </a:r>
            <a:r>
              <a:rPr lang="en-US" sz="2000" dirty="0" err="1" smtClean="0"/>
              <a:t>razvoju</a:t>
            </a:r>
            <a:r>
              <a:rPr lang="en-US" sz="2000" dirty="0" smtClean="0"/>
              <a:t> </a:t>
            </a:r>
            <a:r>
              <a:rPr lang="en-US" sz="2000" dirty="0" err="1" smtClean="0"/>
              <a:t>društva</a:t>
            </a:r>
            <a:r>
              <a:rPr lang="en-US" sz="2000" dirty="0" smtClean="0"/>
              <a:t>. </a:t>
            </a:r>
            <a:r>
              <a:rPr lang="en-US" sz="2000" dirty="0" err="1" smtClean="0"/>
              <a:t>Naša</a:t>
            </a:r>
            <a:r>
              <a:rPr lang="en-US" sz="2000" dirty="0" smtClean="0"/>
              <a:t> </a:t>
            </a:r>
            <a:r>
              <a:rPr lang="en-US" sz="2000" dirty="0" err="1" smtClean="0"/>
              <a:t>ulaganja</a:t>
            </a:r>
            <a:r>
              <a:rPr lang="en-US" sz="2000" dirty="0" smtClean="0"/>
              <a:t> </a:t>
            </a:r>
            <a:r>
              <a:rPr lang="en-US" sz="2000" dirty="0" err="1" smtClean="0"/>
              <a:t>će</a:t>
            </a:r>
            <a:r>
              <a:rPr lang="en-US" sz="2000" dirty="0" smtClean="0"/>
              <a:t> </a:t>
            </a:r>
            <a:r>
              <a:rPr lang="en-US" sz="2000" dirty="0" err="1" smtClean="0"/>
              <a:t>nastaviti</a:t>
            </a:r>
            <a:r>
              <a:rPr lang="en-US" sz="2000" dirty="0" smtClean="0"/>
              <a:t> </a:t>
            </a:r>
            <a:r>
              <a:rPr lang="en-US" sz="2000" dirty="0" err="1" smtClean="0"/>
              <a:t>da</a:t>
            </a:r>
            <a:r>
              <a:rPr lang="en-US" sz="2000" dirty="0" smtClean="0"/>
              <a:t> </a:t>
            </a:r>
            <a:r>
              <a:rPr lang="en-US" sz="2000" dirty="0" err="1" smtClean="0"/>
              <a:t>daju</a:t>
            </a:r>
            <a:r>
              <a:rPr lang="en-US" sz="2000" dirty="0" smtClean="0"/>
              <a:t> </a:t>
            </a:r>
            <a:r>
              <a:rPr lang="en-US" sz="2000" dirty="0" err="1" smtClean="0"/>
              <a:t>rezultat</a:t>
            </a:r>
            <a:r>
              <a:rPr lang="sr-Latn-CS" sz="2000" dirty="0" smtClean="0"/>
              <a:t>e,</a:t>
            </a:r>
            <a:r>
              <a:rPr lang="en-US" sz="2000" dirty="0" smtClean="0"/>
              <a:t> </a:t>
            </a:r>
            <a:r>
              <a:rPr lang="en-US" sz="2000" dirty="0" err="1" smtClean="0"/>
              <a:t>obzirom</a:t>
            </a:r>
            <a:r>
              <a:rPr lang="en-US" sz="2000" dirty="0" smtClean="0"/>
              <a:t> </a:t>
            </a:r>
            <a:r>
              <a:rPr lang="en-US" sz="2000" dirty="0" err="1" smtClean="0"/>
              <a:t>da</a:t>
            </a:r>
            <a:r>
              <a:rPr lang="en-US" sz="2000" dirty="0" smtClean="0"/>
              <a:t> </a:t>
            </a:r>
            <a:r>
              <a:rPr lang="en-US" sz="2000" dirty="0" err="1" smtClean="0"/>
              <a:t>doprinosimo</a:t>
            </a:r>
            <a:r>
              <a:rPr lang="en-US" sz="2000" dirty="0" smtClean="0"/>
              <a:t> </a:t>
            </a:r>
            <a:r>
              <a:rPr lang="en-US" sz="2000" dirty="0" err="1" smtClean="0"/>
              <a:t>osnovnom</a:t>
            </a:r>
            <a:r>
              <a:rPr lang="en-US" sz="2000" dirty="0" smtClean="0"/>
              <a:t> </a:t>
            </a:r>
            <a:r>
              <a:rPr lang="en-US" sz="2000" dirty="0" err="1" smtClean="0"/>
              <a:t>razvoju</a:t>
            </a:r>
            <a:r>
              <a:rPr lang="en-US" sz="2000" dirty="0" smtClean="0"/>
              <a:t> </a:t>
            </a:r>
            <a:r>
              <a:rPr lang="en-US" sz="2000" dirty="0" err="1" smtClean="0"/>
              <a:t>mlade</a:t>
            </a:r>
            <a:r>
              <a:rPr lang="en-US" sz="2000" dirty="0" smtClean="0"/>
              <a:t> </a:t>
            </a:r>
            <a:r>
              <a:rPr lang="en-US" sz="2000" dirty="0" err="1" smtClean="0"/>
              <a:t>generacije</a:t>
            </a:r>
            <a:r>
              <a:rPr lang="en-US" sz="2000" dirty="0" smtClean="0"/>
              <a:t> u </a:t>
            </a:r>
            <a:r>
              <a:rPr lang="en-US" sz="2000" dirty="0" err="1" smtClean="0"/>
              <a:t>smislu</a:t>
            </a:r>
            <a:r>
              <a:rPr lang="en-US" sz="2000" dirty="0" smtClean="0"/>
              <a:t> </a:t>
            </a:r>
            <a:r>
              <a:rPr lang="en-US" sz="2000" dirty="0" err="1" smtClean="0"/>
              <a:t>individualnog</a:t>
            </a:r>
            <a:r>
              <a:rPr lang="en-US" sz="2000" dirty="0" smtClean="0"/>
              <a:t> </a:t>
            </a:r>
            <a:r>
              <a:rPr lang="en-US" sz="2000" dirty="0" err="1" smtClean="0"/>
              <a:t>razvoja</a:t>
            </a:r>
            <a:r>
              <a:rPr lang="en-US" sz="2000" dirty="0" smtClean="0"/>
              <a:t>, </a:t>
            </a:r>
            <a:r>
              <a:rPr lang="en-US" sz="2000" dirty="0" err="1" smtClean="0"/>
              <a:t>međukulturnih</a:t>
            </a:r>
            <a:r>
              <a:rPr lang="en-US" sz="2000" dirty="0" smtClean="0"/>
              <a:t> </a:t>
            </a:r>
            <a:r>
              <a:rPr lang="en-US" sz="2000" dirty="0" err="1" smtClean="0"/>
              <a:t>kompetencija</a:t>
            </a:r>
            <a:r>
              <a:rPr lang="en-US" sz="2000" dirty="0" smtClean="0"/>
              <a:t> </a:t>
            </a:r>
            <a:r>
              <a:rPr lang="en-US" sz="2000" dirty="0" err="1" smtClean="0"/>
              <a:t>i</a:t>
            </a:r>
            <a:r>
              <a:rPr lang="en-US" sz="2000" dirty="0" smtClean="0"/>
              <a:t> </a:t>
            </a:r>
            <a:r>
              <a:rPr lang="sr-Latn-CS" sz="2000" dirty="0" smtClean="0"/>
              <a:t>učešća građana</a:t>
            </a:r>
            <a:r>
              <a:rPr lang="en-US" sz="2000" dirty="0" smtClean="0"/>
              <a:t>.</a:t>
            </a:r>
            <a:endParaRPr lang="ro-RO" sz="2000" dirty="0" smtClean="0"/>
          </a:p>
          <a:p>
            <a:pPr eaLnBrk="1" hangingPunct="1">
              <a:defRPr/>
            </a:pPr>
            <a:r>
              <a:rPr lang="en-US" sz="2000" dirty="0" err="1" smtClean="0"/>
              <a:t>Takođe</a:t>
            </a:r>
            <a:r>
              <a:rPr lang="en-US" sz="2000" dirty="0" smtClean="0"/>
              <a:t> </a:t>
            </a:r>
            <a:r>
              <a:rPr lang="en-US" sz="2000" dirty="0" err="1" smtClean="0"/>
              <a:t>ćemo</a:t>
            </a:r>
            <a:r>
              <a:rPr lang="en-US" sz="2000" dirty="0" smtClean="0"/>
              <a:t> </a:t>
            </a:r>
            <a:r>
              <a:rPr lang="en-US" sz="2000" dirty="0" err="1" smtClean="0"/>
              <a:t>razvijati</a:t>
            </a:r>
            <a:r>
              <a:rPr lang="en-US" sz="2000" dirty="0" smtClean="0"/>
              <a:t> </a:t>
            </a:r>
            <a:r>
              <a:rPr lang="en-US" sz="2000" dirty="0" err="1" smtClean="0"/>
              <a:t>i</a:t>
            </a:r>
            <a:r>
              <a:rPr lang="en-US" sz="2000" dirty="0" smtClean="0"/>
              <a:t> </a:t>
            </a:r>
            <a:r>
              <a:rPr lang="en-US" sz="2000" dirty="0" err="1" smtClean="0"/>
              <a:t>testirati</a:t>
            </a:r>
            <a:r>
              <a:rPr lang="en-US" sz="2000" dirty="0" smtClean="0"/>
              <a:t> </a:t>
            </a:r>
            <a:r>
              <a:rPr lang="en-US" sz="2000" dirty="0" err="1" smtClean="0"/>
              <a:t>metod</a:t>
            </a:r>
            <a:r>
              <a:rPr lang="en-US" sz="2000" dirty="0" smtClean="0"/>
              <a:t> </a:t>
            </a:r>
            <a:r>
              <a:rPr lang="en-US" sz="2000" dirty="0" err="1" smtClean="0"/>
              <a:t>neformalnog</a:t>
            </a:r>
            <a:r>
              <a:rPr lang="en-US" sz="2000" dirty="0" smtClean="0"/>
              <a:t> </a:t>
            </a:r>
            <a:r>
              <a:rPr lang="en-US" sz="2000" dirty="0" err="1" smtClean="0"/>
              <a:t>obrazovanja</a:t>
            </a:r>
            <a:r>
              <a:rPr lang="en-US" sz="2000" dirty="0" smtClean="0"/>
              <a:t> </a:t>
            </a:r>
            <a:r>
              <a:rPr lang="en-US" sz="2000" dirty="0" err="1" smtClean="0"/>
              <a:t>što</a:t>
            </a:r>
            <a:r>
              <a:rPr lang="en-US" sz="2000" dirty="0" smtClean="0"/>
              <a:t> </a:t>
            </a:r>
            <a:r>
              <a:rPr lang="en-US" sz="2000" dirty="0" err="1" smtClean="0"/>
              <a:t>će</a:t>
            </a:r>
            <a:r>
              <a:rPr lang="en-US" sz="2000" dirty="0" smtClean="0"/>
              <a:t> </a:t>
            </a:r>
            <a:r>
              <a:rPr lang="en-US" sz="2000" dirty="0" err="1" smtClean="0"/>
              <a:t>doprineti</a:t>
            </a:r>
            <a:r>
              <a:rPr lang="en-US" sz="2000" dirty="0" smtClean="0"/>
              <a:t> </a:t>
            </a:r>
            <a:r>
              <a:rPr lang="en-US" sz="2000" dirty="0" err="1" smtClean="0"/>
              <a:t>radu</a:t>
            </a:r>
            <a:r>
              <a:rPr lang="en-US" sz="2000" dirty="0" smtClean="0"/>
              <a:t> </a:t>
            </a:r>
            <a:r>
              <a:rPr lang="en-US" sz="2000" dirty="0" err="1" smtClean="0"/>
              <a:t>ostalih</a:t>
            </a:r>
            <a:r>
              <a:rPr lang="en-US" sz="2000" dirty="0" smtClean="0"/>
              <a:t> </a:t>
            </a:r>
            <a:r>
              <a:rPr lang="en-US" sz="2000" dirty="0" err="1" smtClean="0"/>
              <a:t>organizacija</a:t>
            </a:r>
            <a:r>
              <a:rPr lang="en-US" sz="2000" dirty="0" smtClean="0"/>
              <a:t> </a:t>
            </a:r>
            <a:r>
              <a:rPr lang="en-US" sz="2000" dirty="0" err="1" smtClean="0"/>
              <a:t>aktivnih</a:t>
            </a:r>
            <a:r>
              <a:rPr lang="en-US" sz="2000" dirty="0" smtClean="0"/>
              <a:t> u </a:t>
            </a:r>
            <a:r>
              <a:rPr lang="en-US" sz="2000" dirty="0" err="1" smtClean="0"/>
              <a:t>omladinskoj</a:t>
            </a:r>
            <a:r>
              <a:rPr lang="en-US" sz="2000" dirty="0" smtClean="0"/>
              <a:t> </a:t>
            </a:r>
            <a:r>
              <a:rPr lang="en-US" sz="2000" dirty="0" err="1" smtClean="0"/>
              <a:t>oblasti</a:t>
            </a:r>
            <a:r>
              <a:rPr lang="en-US" sz="2000" dirty="0" smtClean="0"/>
              <a:t>. </a:t>
            </a:r>
            <a:endParaRPr lang="ro-RO" sz="2000" dirty="0" smtClean="0"/>
          </a:p>
        </p:txBody>
      </p:sp>
      <p:grpSp>
        <p:nvGrpSpPr>
          <p:cNvPr id="35845" name="Group 24"/>
          <p:cNvGrpSpPr>
            <a:grpSpLocks/>
          </p:cNvGrpSpPr>
          <p:nvPr/>
        </p:nvGrpSpPr>
        <p:grpSpPr bwMode="auto">
          <a:xfrm>
            <a:off x="838200" y="457200"/>
            <a:ext cx="1082675" cy="914400"/>
            <a:chOff x="1101" y="770"/>
            <a:chExt cx="1590" cy="1149"/>
          </a:xfrm>
        </p:grpSpPr>
        <p:sp>
          <p:nvSpPr>
            <p:cNvPr id="35857" name="Text Box 26"/>
            <p:cNvSpPr txBox="1">
              <a:spLocks noChangeArrowheads="1"/>
            </p:cNvSpPr>
            <p:nvPr/>
          </p:nvSpPr>
          <p:spPr bwMode="auto">
            <a:xfrm>
              <a:off x="1101" y="1638"/>
              <a:ext cx="1590" cy="281"/>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UNIUNEA EUROPEANA</a:t>
              </a:r>
              <a:endParaRPr lang="en-US">
                <a:ea typeface="Times New Roman" pitchFamily="18" charset="0"/>
                <a:cs typeface="Arial" charset="0"/>
              </a:endParaRPr>
            </a:p>
          </p:txBody>
        </p:sp>
        <p:pic>
          <p:nvPicPr>
            <p:cNvPr id="35858" name="Picture 25"/>
            <p:cNvPicPr>
              <a:picLocks noChangeAspect="1" noChangeArrowheads="1"/>
            </p:cNvPicPr>
            <p:nvPr/>
          </p:nvPicPr>
          <p:blipFill>
            <a:blip r:embed="rId3"/>
            <a:srcRect l="4747" t="4762" r="6735" b="22397"/>
            <a:stretch>
              <a:fillRect/>
            </a:stretch>
          </p:blipFill>
          <p:spPr bwMode="auto">
            <a:xfrm>
              <a:off x="1179" y="770"/>
              <a:ext cx="1375" cy="928"/>
            </a:xfrm>
            <a:prstGeom prst="rect">
              <a:avLst/>
            </a:prstGeom>
            <a:noFill/>
            <a:ln w="9525">
              <a:noFill/>
              <a:miter lim="800000"/>
              <a:headEnd/>
              <a:tailEnd/>
            </a:ln>
          </p:spPr>
        </p:pic>
      </p:grpSp>
      <p:grpSp>
        <p:nvGrpSpPr>
          <p:cNvPr id="35846" name="Group 31"/>
          <p:cNvGrpSpPr>
            <a:grpSpLocks/>
          </p:cNvGrpSpPr>
          <p:nvPr/>
        </p:nvGrpSpPr>
        <p:grpSpPr bwMode="auto">
          <a:xfrm>
            <a:off x="2057400" y="457200"/>
            <a:ext cx="1524000" cy="990600"/>
            <a:chOff x="3293" y="817"/>
            <a:chExt cx="2030" cy="1293"/>
          </a:xfrm>
        </p:grpSpPr>
        <p:pic>
          <p:nvPicPr>
            <p:cNvPr id="35855" name="Picture 33"/>
            <p:cNvPicPr>
              <a:picLocks noChangeAspect="1" noChangeArrowheads="1"/>
            </p:cNvPicPr>
            <p:nvPr/>
          </p:nvPicPr>
          <p:blipFill>
            <a:blip r:embed="rId4"/>
            <a:srcRect/>
            <a:stretch>
              <a:fillRect/>
            </a:stretch>
          </p:blipFill>
          <p:spPr bwMode="auto">
            <a:xfrm>
              <a:off x="3944" y="817"/>
              <a:ext cx="698" cy="900"/>
            </a:xfrm>
            <a:prstGeom prst="rect">
              <a:avLst/>
            </a:prstGeom>
            <a:noFill/>
            <a:ln w="9525">
              <a:noFill/>
              <a:miter lim="800000"/>
              <a:headEnd/>
              <a:tailEnd/>
            </a:ln>
          </p:spPr>
        </p:pic>
        <p:sp>
          <p:nvSpPr>
            <p:cNvPr id="35856" name="Text Box 32"/>
            <p:cNvSpPr txBox="1">
              <a:spLocks noChangeArrowheads="1"/>
            </p:cNvSpPr>
            <p:nvPr/>
          </p:nvSpPr>
          <p:spPr bwMode="auto">
            <a:xfrm>
              <a:off x="3293" y="1750"/>
              <a:ext cx="2030" cy="360"/>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GUVERNUL ROMANIEI</a:t>
              </a:r>
              <a:endParaRPr lang="en-US">
                <a:ea typeface="Times New Roman" pitchFamily="18" charset="0"/>
                <a:cs typeface="Arial" charset="0"/>
              </a:endParaRPr>
            </a:p>
          </p:txBody>
        </p:sp>
      </p:grpSp>
      <p:grpSp>
        <p:nvGrpSpPr>
          <p:cNvPr id="35847" name="Group 21"/>
          <p:cNvGrpSpPr>
            <a:grpSpLocks/>
          </p:cNvGrpSpPr>
          <p:nvPr/>
        </p:nvGrpSpPr>
        <p:grpSpPr bwMode="auto">
          <a:xfrm>
            <a:off x="3886200" y="152400"/>
            <a:ext cx="1295400" cy="1239838"/>
            <a:chOff x="5323" y="454"/>
            <a:chExt cx="1800" cy="1656"/>
          </a:xfrm>
        </p:grpSpPr>
        <p:pic>
          <p:nvPicPr>
            <p:cNvPr id="35853" name="Picture 23"/>
            <p:cNvPicPr>
              <a:picLocks noChangeAspect="1" noChangeArrowheads="1"/>
            </p:cNvPicPr>
            <p:nvPr/>
          </p:nvPicPr>
          <p:blipFill>
            <a:blip r:embed="rId5"/>
            <a:srcRect/>
            <a:stretch>
              <a:fillRect/>
            </a:stretch>
          </p:blipFill>
          <p:spPr bwMode="auto">
            <a:xfrm>
              <a:off x="5845" y="454"/>
              <a:ext cx="703" cy="1274"/>
            </a:xfrm>
            <a:prstGeom prst="rect">
              <a:avLst/>
            </a:prstGeom>
            <a:noFill/>
            <a:ln w="9525">
              <a:noFill/>
              <a:miter lim="800000"/>
              <a:headEnd/>
              <a:tailEnd/>
            </a:ln>
          </p:spPr>
        </p:pic>
        <p:sp>
          <p:nvSpPr>
            <p:cNvPr id="35854" name="Text Box 22"/>
            <p:cNvSpPr txBox="1">
              <a:spLocks noChangeArrowheads="1"/>
            </p:cNvSpPr>
            <p:nvPr/>
          </p:nvSpPr>
          <p:spPr bwMode="auto">
            <a:xfrm>
              <a:off x="5323" y="1750"/>
              <a:ext cx="1800" cy="360"/>
            </a:xfrm>
            <a:prstGeom prst="rect">
              <a:avLst/>
            </a:prstGeom>
            <a:solidFill>
              <a:srgbClr val="FFFFFF"/>
            </a:solidFill>
            <a:ln w="9525">
              <a:noFill/>
              <a:miter lim="800000"/>
              <a:headEnd/>
              <a:tailEnd/>
            </a:ln>
          </p:spPr>
          <p:txBody>
            <a:bodyPr lIns="0" rIns="0"/>
            <a:lstStyle/>
            <a:p>
              <a:pPr algn="ctr"/>
              <a:r>
                <a:rPr lang="en-US" sz="600">
                  <a:latin typeface="Trebuchet MS" pitchFamily="34" charset="0"/>
                  <a:ea typeface="Times New Roman" pitchFamily="18" charset="0"/>
                  <a:cs typeface="Arial" charset="0"/>
                </a:rPr>
                <a:t>GUVERNUL REPUBLICII SERBIA</a:t>
              </a:r>
              <a:endParaRPr lang="en-US">
                <a:ea typeface="Times New Roman" pitchFamily="18" charset="0"/>
                <a:cs typeface="Arial" charset="0"/>
              </a:endParaRPr>
            </a:p>
          </p:txBody>
        </p:sp>
      </p:grpSp>
      <p:grpSp>
        <p:nvGrpSpPr>
          <p:cNvPr id="35848" name="Group 28"/>
          <p:cNvGrpSpPr>
            <a:grpSpLocks/>
          </p:cNvGrpSpPr>
          <p:nvPr/>
        </p:nvGrpSpPr>
        <p:grpSpPr bwMode="auto">
          <a:xfrm>
            <a:off x="5638800" y="457200"/>
            <a:ext cx="1143000" cy="965200"/>
            <a:chOff x="7161" y="829"/>
            <a:chExt cx="1539" cy="1281"/>
          </a:xfrm>
        </p:grpSpPr>
        <p:sp>
          <p:nvSpPr>
            <p:cNvPr id="35851" name="Text Box 30"/>
            <p:cNvSpPr txBox="1">
              <a:spLocks noChangeArrowheads="1"/>
            </p:cNvSpPr>
            <p:nvPr/>
          </p:nvSpPr>
          <p:spPr bwMode="auto">
            <a:xfrm>
              <a:off x="7161" y="1699"/>
              <a:ext cx="1539" cy="411"/>
            </a:xfrm>
            <a:prstGeom prst="rect">
              <a:avLst/>
            </a:prstGeom>
            <a:solidFill>
              <a:srgbClr val="FFFFFF"/>
            </a:solidFill>
            <a:ln w="9525">
              <a:noFill/>
              <a:miter lim="800000"/>
              <a:headEnd/>
              <a:tailEnd/>
            </a:ln>
          </p:spPr>
          <p:txBody>
            <a:bodyPr/>
            <a:lstStyle/>
            <a:p>
              <a:pPr algn="ctr"/>
              <a:r>
                <a:rPr lang="en-GB" sz="600">
                  <a:solidFill>
                    <a:srgbClr val="005AA0"/>
                  </a:solidFill>
                  <a:latin typeface="Trebuchet MS" pitchFamily="34" charset="0"/>
                  <a:ea typeface="Times New Roman" pitchFamily="18" charset="0"/>
                  <a:cs typeface="Arial" charset="0"/>
                </a:rPr>
                <a:t>Fonduri Structurale</a:t>
              </a:r>
              <a:endParaRPr lang="en-GB" sz="900">
                <a:ea typeface="Times New Roman" pitchFamily="18" charset="0"/>
                <a:cs typeface="Arial" charset="0"/>
              </a:endParaRPr>
            </a:p>
            <a:p>
              <a:pPr algn="ctr" eaLnBrk="0" hangingPunct="0"/>
              <a:r>
                <a:rPr lang="en-GB" sz="600">
                  <a:solidFill>
                    <a:srgbClr val="005AA0"/>
                  </a:solidFill>
                  <a:latin typeface="Trebuchet MS" pitchFamily="34" charset="0"/>
                  <a:ea typeface="Times New Roman" pitchFamily="18" charset="0"/>
                  <a:cs typeface="Arial" charset="0"/>
                </a:rPr>
                <a:t>2007 - 2013</a:t>
              </a:r>
              <a:endParaRPr lang="en-GB">
                <a:ea typeface="Times New Roman" pitchFamily="18" charset="0"/>
                <a:cs typeface="Arial" charset="0"/>
              </a:endParaRPr>
            </a:p>
          </p:txBody>
        </p:sp>
        <p:pic>
          <p:nvPicPr>
            <p:cNvPr id="35852" name="Picture 29"/>
            <p:cNvPicPr>
              <a:picLocks noChangeAspect="1" noChangeArrowheads="1"/>
            </p:cNvPicPr>
            <p:nvPr/>
          </p:nvPicPr>
          <p:blipFill>
            <a:blip r:embed="rId6"/>
            <a:srcRect/>
            <a:stretch>
              <a:fillRect/>
            </a:stretch>
          </p:blipFill>
          <p:spPr bwMode="auto">
            <a:xfrm>
              <a:off x="7447" y="829"/>
              <a:ext cx="912" cy="888"/>
            </a:xfrm>
            <a:prstGeom prst="rect">
              <a:avLst/>
            </a:prstGeom>
            <a:noFill/>
            <a:ln w="9525">
              <a:noFill/>
              <a:miter lim="800000"/>
              <a:headEnd/>
              <a:tailEnd/>
            </a:ln>
          </p:spPr>
        </p:pic>
      </p:grpSp>
      <p:sp>
        <p:nvSpPr>
          <p:cNvPr id="35849" name="Text Box 4"/>
          <p:cNvSpPr txBox="1">
            <a:spLocks noChangeArrowheads="1"/>
          </p:cNvSpPr>
          <p:nvPr/>
        </p:nvSpPr>
        <p:spPr bwMode="auto">
          <a:xfrm>
            <a:off x="7086600" y="1143000"/>
            <a:ext cx="1371600" cy="222250"/>
          </a:xfrm>
          <a:prstGeom prst="rect">
            <a:avLst/>
          </a:prstGeom>
          <a:solidFill>
            <a:srgbClr val="FFFFFF"/>
          </a:solidFill>
          <a:ln w="9525">
            <a:noFill/>
            <a:miter lim="800000"/>
            <a:headEnd/>
            <a:tailEnd/>
          </a:ln>
        </p:spPr>
        <p:txBody>
          <a:bodyPr lIns="0" rIns="0"/>
          <a:lstStyle/>
          <a:p>
            <a:pPr algn="ctr">
              <a:spcAft>
                <a:spcPts val="1000"/>
              </a:spcAft>
            </a:pPr>
            <a:r>
              <a:rPr lang="ro-RO" sz="600">
                <a:latin typeface="Trebuchet MS" pitchFamily="34" charset="0"/>
                <a:cs typeface="Arial" charset="0"/>
              </a:rPr>
              <a:t>BERZASCA COMMUNE</a:t>
            </a:r>
          </a:p>
          <a:p>
            <a:endParaRPr lang="ro-RO" sz="600">
              <a:latin typeface="Trebuchet MS" pitchFamily="34" charset="0"/>
              <a:cs typeface="Arial" charset="0"/>
            </a:endParaRPr>
          </a:p>
        </p:txBody>
      </p:sp>
      <p:pic>
        <p:nvPicPr>
          <p:cNvPr id="35850" name="Picture 4"/>
          <p:cNvPicPr>
            <a:picLocks noChangeAspect="1" noChangeArrowheads="1"/>
          </p:cNvPicPr>
          <p:nvPr/>
        </p:nvPicPr>
        <p:blipFill>
          <a:blip r:embed="rId7"/>
          <a:srcRect/>
          <a:stretch>
            <a:fillRect/>
          </a:stretch>
        </p:blipFill>
        <p:spPr bwMode="auto">
          <a:xfrm>
            <a:off x="7543800" y="254000"/>
            <a:ext cx="533400" cy="812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x-none" smtClean="0"/>
              <a:t> </a:t>
            </a:r>
            <a:r>
              <a:rPr lang="ro-RO" dirty="0" smtClean="0"/>
              <a:t> </a:t>
            </a:r>
            <a:r>
              <a:rPr lang="en-US" dirty="0" smtClean="0"/>
              <a:t> </a:t>
            </a:r>
            <a:r>
              <a:rPr lang="ro-RO" dirty="0" smtClean="0"/>
              <a:t/>
            </a:r>
            <a:br>
              <a:rPr lang="ro-RO" dirty="0" smtClean="0"/>
            </a:br>
            <a:endParaRPr lang="ro-RO" dirty="0"/>
          </a:p>
        </p:txBody>
      </p:sp>
      <p:sp>
        <p:nvSpPr>
          <p:cNvPr id="37890" name="Content Placeholder 2"/>
          <p:cNvSpPr>
            <a:spLocks noGrp="1"/>
          </p:cNvSpPr>
          <p:nvPr>
            <p:ph idx="1"/>
          </p:nvPr>
        </p:nvSpPr>
        <p:spPr/>
        <p:txBody>
          <a:bodyPr/>
          <a:lstStyle/>
          <a:p>
            <a:pPr eaLnBrk="1" hangingPunct="1">
              <a:buFont typeface="Arial" charset="0"/>
              <a:buNone/>
            </a:pPr>
            <a:r>
              <a:rPr lang="en-US" dirty="0" smtClean="0"/>
              <a:t> </a:t>
            </a:r>
            <a:r>
              <a:rPr lang="ro-RO" dirty="0" smtClean="0"/>
              <a:t> </a:t>
            </a:r>
            <a:r>
              <a:rPr lang="en-US" dirty="0" smtClean="0"/>
              <a:t> </a:t>
            </a:r>
            <a:endParaRPr lang="en-US" sz="1600" dirty="0" smtClean="0"/>
          </a:p>
          <a:p>
            <a:pPr lvl="0" algn="ctr" eaLnBrk="1" hangingPunct="1">
              <a:lnSpc>
                <a:spcPct val="90000"/>
              </a:lnSpc>
              <a:buNone/>
            </a:pPr>
            <a:r>
              <a:rPr lang="ro-RO" sz="2000" dirty="0" smtClean="0"/>
              <a:t>Mountain </a:t>
            </a:r>
            <a:r>
              <a:rPr lang="en-US" sz="2000" dirty="0" smtClean="0"/>
              <a:t>c</a:t>
            </a:r>
            <a:r>
              <a:rPr lang="ro-RO" sz="2000" dirty="0" smtClean="0"/>
              <a:t>ycling </a:t>
            </a:r>
            <a:r>
              <a:rPr lang="en-US" sz="2000" dirty="0"/>
              <a:t>p</a:t>
            </a:r>
            <a:r>
              <a:rPr lang="ro-RO" sz="2000" dirty="0" smtClean="0"/>
              <a:t>aths In Banat </a:t>
            </a:r>
            <a:r>
              <a:rPr lang="en-US" sz="2000" dirty="0" smtClean="0"/>
              <a:t>a</a:t>
            </a:r>
            <a:r>
              <a:rPr lang="ro-RO" sz="2000" dirty="0" smtClean="0"/>
              <a:t>rea</a:t>
            </a:r>
          </a:p>
          <a:p>
            <a:pPr algn="ctr" eaLnBrk="1" hangingPunct="1">
              <a:buFont typeface="Arial" charset="0"/>
              <a:buNone/>
            </a:pPr>
            <a:r>
              <a:rPr lang="ro-RO" sz="2000" dirty="0" smtClean="0"/>
              <a:t> </a:t>
            </a:r>
            <a:r>
              <a:rPr lang="en-US" sz="2000" dirty="0" smtClean="0"/>
              <a:t>(COD MIS-ETC: 13</a:t>
            </a:r>
            <a:r>
              <a:rPr lang="ro-RO" sz="2000" dirty="0" smtClean="0"/>
              <a:t>71</a:t>
            </a:r>
            <a:r>
              <a:rPr lang="en-US" sz="2000" dirty="0" smtClean="0"/>
              <a:t>)</a:t>
            </a:r>
            <a:endParaRPr lang="ro-RO" sz="2000" dirty="0" smtClean="0"/>
          </a:p>
          <a:p>
            <a:pPr algn="ctr" eaLnBrk="1" hangingPunct="1">
              <a:buFont typeface="Arial" charset="0"/>
              <a:buNone/>
            </a:pPr>
            <a:r>
              <a:rPr lang="sr-Latn-CS" sz="1200" dirty="0" smtClean="0"/>
              <a:t>Golubac</a:t>
            </a:r>
            <a:r>
              <a:rPr lang="en-US" sz="1200" dirty="0" smtClean="0"/>
              <a:t> Municipality</a:t>
            </a:r>
            <a:endParaRPr lang="ro-RO" sz="1200" dirty="0" smtClean="0"/>
          </a:p>
          <a:p>
            <a:pPr algn="ctr" eaLnBrk="1" hangingPunct="1">
              <a:buNone/>
            </a:pPr>
            <a:r>
              <a:rPr lang="en-US" sz="1200" dirty="0"/>
              <a:t>Date published: </a:t>
            </a:r>
            <a:r>
              <a:rPr lang="en-US" sz="1200" dirty="0" smtClean="0"/>
              <a:t>January 201</a:t>
            </a:r>
            <a:r>
              <a:rPr lang="sr-Latn-CS" sz="1200" dirty="0" smtClean="0"/>
              <a:t>6</a:t>
            </a:r>
            <a:endParaRPr lang="en-US" sz="1200" dirty="0" smtClean="0"/>
          </a:p>
          <a:p>
            <a:pPr eaLnBrk="1" hangingPunct="1">
              <a:buFont typeface="Arial" charset="0"/>
              <a:buNone/>
            </a:pPr>
            <a:endParaRPr lang="en-US" sz="1200" dirty="0" smtClean="0"/>
          </a:p>
          <a:p>
            <a:pPr eaLnBrk="1" hangingPunct="1">
              <a:buFont typeface="Arial" charset="0"/>
              <a:buNone/>
            </a:pPr>
            <a:endParaRPr lang="en-US" sz="1200" dirty="0" smtClean="0"/>
          </a:p>
          <a:p>
            <a:pPr eaLnBrk="1" hangingPunct="1">
              <a:buFont typeface="Arial" charset="0"/>
              <a:buNone/>
            </a:pPr>
            <a:endParaRPr lang="en-US" sz="1200" dirty="0" smtClean="0"/>
          </a:p>
          <a:p>
            <a:pPr eaLnBrk="1" hangingPunct="1">
              <a:buFont typeface="Arial" charset="0"/>
              <a:buNone/>
            </a:pPr>
            <a:endParaRPr lang="ro-RO" sz="1200" dirty="0" smtClean="0"/>
          </a:p>
          <a:p>
            <a:pPr algn="ctr" eaLnBrk="1" hangingPunct="1">
              <a:buNone/>
            </a:pPr>
            <a:r>
              <a:rPr lang="en-US" sz="1800" dirty="0" smtClean="0"/>
              <a:t>This material does not necessarily represent the official position of the </a:t>
            </a:r>
            <a:r>
              <a:rPr lang="en-US" sz="1800" smtClean="0"/>
              <a:t>European Union</a:t>
            </a:r>
          </a:p>
          <a:p>
            <a:pPr algn="ctr" eaLnBrk="1" hangingPunct="1">
              <a:buNone/>
            </a:pPr>
            <a:endParaRPr lang="ro-RO" sz="1200" dirty="0" smtClean="0"/>
          </a:p>
          <a:p>
            <a:pPr algn="ctr">
              <a:buNone/>
            </a:pPr>
            <a:r>
              <a:rPr lang="en-US" sz="1000" dirty="0" smtClean="0"/>
              <a:t>Project name</a:t>
            </a:r>
            <a:r>
              <a:rPr lang="ro-RO" sz="1000" dirty="0" smtClean="0"/>
              <a:t>: </a:t>
            </a:r>
            <a:r>
              <a:rPr lang="en-US" sz="1000" dirty="0"/>
              <a:t>Mountain cycling paths In Banat </a:t>
            </a:r>
            <a:r>
              <a:rPr lang="en-US" sz="1000" dirty="0" smtClean="0"/>
              <a:t>area</a:t>
            </a:r>
            <a:endParaRPr lang="ro-RO" sz="1000" dirty="0" smtClean="0"/>
          </a:p>
          <a:p>
            <a:pPr algn="ctr">
              <a:buFont typeface="Arial" charset="0"/>
              <a:buNone/>
            </a:pPr>
            <a:r>
              <a:rPr lang="en-US" sz="1000" dirty="0" smtClean="0"/>
              <a:t>Editor</a:t>
            </a:r>
            <a:r>
              <a:rPr lang="ro-RO" sz="1000" dirty="0" smtClean="0"/>
              <a:t>:</a:t>
            </a:r>
          </a:p>
          <a:p>
            <a:pPr algn="ctr">
              <a:buFont typeface="Arial" charset="0"/>
              <a:buNone/>
            </a:pPr>
            <a:r>
              <a:rPr lang="en-US" sz="1000" dirty="0" smtClean="0"/>
              <a:t>Date published</a:t>
            </a:r>
            <a:r>
              <a:rPr lang="ro-RO" sz="1000" dirty="0" smtClean="0"/>
              <a:t>:</a:t>
            </a:r>
          </a:p>
          <a:p>
            <a:pPr algn="ctr" eaLnBrk="1" hangingPunct="1">
              <a:buNone/>
            </a:pPr>
            <a:r>
              <a:rPr lang="en-US" sz="1000" dirty="0"/>
              <a:t>This material does not necessarily represent the official position of the European Union</a:t>
            </a:r>
            <a:endParaRPr lang="ro-RO" sz="800" dirty="0"/>
          </a:p>
          <a:p>
            <a:pPr algn="ctr">
              <a:buNone/>
            </a:pPr>
            <a:r>
              <a:rPr lang="en-US" sz="1000" dirty="0" smtClean="0"/>
              <a:t>In </a:t>
            </a:r>
            <a:r>
              <a:rPr lang="en-US" sz="1000" dirty="0"/>
              <a:t>case of complaints, please contact us by sending an e-mail to</a:t>
            </a:r>
            <a:r>
              <a:rPr lang="ro-RO" sz="1000" dirty="0" smtClean="0"/>
              <a:t>: romania-serbia@mdrap.ro</a:t>
            </a:r>
          </a:p>
        </p:txBody>
      </p:sp>
      <p:grpSp>
        <p:nvGrpSpPr>
          <p:cNvPr id="37891" name="Group 24"/>
          <p:cNvGrpSpPr>
            <a:grpSpLocks/>
          </p:cNvGrpSpPr>
          <p:nvPr/>
        </p:nvGrpSpPr>
        <p:grpSpPr bwMode="auto">
          <a:xfrm>
            <a:off x="609600" y="533400"/>
            <a:ext cx="1082675" cy="838200"/>
            <a:chOff x="1101" y="770"/>
            <a:chExt cx="1590" cy="1149"/>
          </a:xfrm>
        </p:grpSpPr>
        <p:sp>
          <p:nvSpPr>
            <p:cNvPr id="37903" name="Text Box 26"/>
            <p:cNvSpPr txBox="1">
              <a:spLocks noChangeArrowheads="1"/>
            </p:cNvSpPr>
            <p:nvPr/>
          </p:nvSpPr>
          <p:spPr bwMode="auto">
            <a:xfrm>
              <a:off x="1101" y="1638"/>
              <a:ext cx="1590" cy="281"/>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UNIUNEA EUROPEANA</a:t>
              </a:r>
              <a:endParaRPr lang="en-US">
                <a:ea typeface="Times New Roman" pitchFamily="18" charset="0"/>
                <a:cs typeface="Arial" charset="0"/>
              </a:endParaRPr>
            </a:p>
          </p:txBody>
        </p:sp>
        <p:pic>
          <p:nvPicPr>
            <p:cNvPr id="37904" name="Picture 25"/>
            <p:cNvPicPr>
              <a:picLocks noChangeAspect="1" noChangeArrowheads="1"/>
            </p:cNvPicPr>
            <p:nvPr/>
          </p:nvPicPr>
          <p:blipFill>
            <a:blip r:embed="rId2"/>
            <a:srcRect l="4747" t="4762" r="6735" b="22397"/>
            <a:stretch>
              <a:fillRect/>
            </a:stretch>
          </p:blipFill>
          <p:spPr bwMode="auto">
            <a:xfrm>
              <a:off x="1179" y="770"/>
              <a:ext cx="1375" cy="928"/>
            </a:xfrm>
            <a:prstGeom prst="rect">
              <a:avLst/>
            </a:prstGeom>
            <a:noFill/>
            <a:ln w="9525">
              <a:noFill/>
              <a:miter lim="800000"/>
              <a:headEnd/>
              <a:tailEnd/>
            </a:ln>
          </p:spPr>
        </p:pic>
      </p:grpSp>
      <p:grpSp>
        <p:nvGrpSpPr>
          <p:cNvPr id="37892" name="Group 31"/>
          <p:cNvGrpSpPr>
            <a:grpSpLocks/>
          </p:cNvGrpSpPr>
          <p:nvPr/>
        </p:nvGrpSpPr>
        <p:grpSpPr bwMode="auto">
          <a:xfrm>
            <a:off x="2133600" y="533400"/>
            <a:ext cx="1289050" cy="820738"/>
            <a:chOff x="3293" y="817"/>
            <a:chExt cx="2030" cy="1293"/>
          </a:xfrm>
        </p:grpSpPr>
        <p:pic>
          <p:nvPicPr>
            <p:cNvPr id="37901" name="Picture 33"/>
            <p:cNvPicPr>
              <a:picLocks noChangeAspect="1" noChangeArrowheads="1"/>
            </p:cNvPicPr>
            <p:nvPr/>
          </p:nvPicPr>
          <p:blipFill>
            <a:blip r:embed="rId3"/>
            <a:srcRect/>
            <a:stretch>
              <a:fillRect/>
            </a:stretch>
          </p:blipFill>
          <p:spPr bwMode="auto">
            <a:xfrm>
              <a:off x="3944" y="817"/>
              <a:ext cx="698" cy="900"/>
            </a:xfrm>
            <a:prstGeom prst="rect">
              <a:avLst/>
            </a:prstGeom>
            <a:noFill/>
            <a:ln w="9525">
              <a:noFill/>
              <a:miter lim="800000"/>
              <a:headEnd/>
              <a:tailEnd/>
            </a:ln>
          </p:spPr>
        </p:pic>
        <p:sp>
          <p:nvSpPr>
            <p:cNvPr id="37902" name="Text Box 32"/>
            <p:cNvSpPr txBox="1">
              <a:spLocks noChangeArrowheads="1"/>
            </p:cNvSpPr>
            <p:nvPr/>
          </p:nvSpPr>
          <p:spPr bwMode="auto">
            <a:xfrm>
              <a:off x="3293" y="1750"/>
              <a:ext cx="2030" cy="360"/>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GUVERNUL ROMANIEI</a:t>
              </a:r>
              <a:endParaRPr lang="en-US">
                <a:ea typeface="Times New Roman" pitchFamily="18" charset="0"/>
                <a:cs typeface="Arial" charset="0"/>
              </a:endParaRPr>
            </a:p>
          </p:txBody>
        </p:sp>
      </p:grpSp>
      <p:grpSp>
        <p:nvGrpSpPr>
          <p:cNvPr id="37893" name="Group 21"/>
          <p:cNvGrpSpPr>
            <a:grpSpLocks/>
          </p:cNvGrpSpPr>
          <p:nvPr/>
        </p:nvGrpSpPr>
        <p:grpSpPr bwMode="auto">
          <a:xfrm>
            <a:off x="3810000" y="304800"/>
            <a:ext cx="1203325" cy="1087438"/>
            <a:chOff x="5323" y="454"/>
            <a:chExt cx="1800" cy="1656"/>
          </a:xfrm>
        </p:grpSpPr>
        <p:pic>
          <p:nvPicPr>
            <p:cNvPr id="37899" name="Picture 23"/>
            <p:cNvPicPr>
              <a:picLocks noChangeAspect="1" noChangeArrowheads="1"/>
            </p:cNvPicPr>
            <p:nvPr/>
          </p:nvPicPr>
          <p:blipFill>
            <a:blip r:embed="rId4"/>
            <a:srcRect/>
            <a:stretch>
              <a:fillRect/>
            </a:stretch>
          </p:blipFill>
          <p:spPr bwMode="auto">
            <a:xfrm>
              <a:off x="5845" y="454"/>
              <a:ext cx="703" cy="1274"/>
            </a:xfrm>
            <a:prstGeom prst="rect">
              <a:avLst/>
            </a:prstGeom>
            <a:noFill/>
            <a:ln w="9525">
              <a:noFill/>
              <a:miter lim="800000"/>
              <a:headEnd/>
              <a:tailEnd/>
            </a:ln>
          </p:spPr>
        </p:pic>
        <p:sp>
          <p:nvSpPr>
            <p:cNvPr id="37900" name="Text Box 22"/>
            <p:cNvSpPr txBox="1">
              <a:spLocks noChangeArrowheads="1"/>
            </p:cNvSpPr>
            <p:nvPr/>
          </p:nvSpPr>
          <p:spPr bwMode="auto">
            <a:xfrm>
              <a:off x="5323" y="1750"/>
              <a:ext cx="1800" cy="360"/>
            </a:xfrm>
            <a:prstGeom prst="rect">
              <a:avLst/>
            </a:prstGeom>
            <a:solidFill>
              <a:srgbClr val="FFFFFF"/>
            </a:solidFill>
            <a:ln w="9525">
              <a:noFill/>
              <a:miter lim="800000"/>
              <a:headEnd/>
              <a:tailEnd/>
            </a:ln>
          </p:spPr>
          <p:txBody>
            <a:bodyPr lIns="0" rIns="0"/>
            <a:lstStyle/>
            <a:p>
              <a:pPr algn="ctr"/>
              <a:r>
                <a:rPr lang="en-US" sz="600">
                  <a:latin typeface="Trebuchet MS" pitchFamily="34" charset="0"/>
                  <a:ea typeface="Times New Roman" pitchFamily="18" charset="0"/>
                  <a:cs typeface="Arial" charset="0"/>
                </a:rPr>
                <a:t>GUVERNUL REPUBLICII SERBIA</a:t>
              </a:r>
              <a:endParaRPr lang="en-US">
                <a:ea typeface="Times New Roman" pitchFamily="18" charset="0"/>
                <a:cs typeface="Arial" charset="0"/>
              </a:endParaRPr>
            </a:p>
          </p:txBody>
        </p:sp>
      </p:grpSp>
      <p:grpSp>
        <p:nvGrpSpPr>
          <p:cNvPr id="37894" name="Group 28"/>
          <p:cNvGrpSpPr>
            <a:grpSpLocks/>
          </p:cNvGrpSpPr>
          <p:nvPr/>
        </p:nvGrpSpPr>
        <p:grpSpPr bwMode="auto">
          <a:xfrm>
            <a:off x="5562600" y="533400"/>
            <a:ext cx="977900" cy="812800"/>
            <a:chOff x="7161" y="829"/>
            <a:chExt cx="1539" cy="1281"/>
          </a:xfrm>
        </p:grpSpPr>
        <p:sp>
          <p:nvSpPr>
            <p:cNvPr id="37897" name="Text Box 30"/>
            <p:cNvSpPr txBox="1">
              <a:spLocks noChangeArrowheads="1"/>
            </p:cNvSpPr>
            <p:nvPr/>
          </p:nvSpPr>
          <p:spPr bwMode="auto">
            <a:xfrm>
              <a:off x="7161" y="1699"/>
              <a:ext cx="1539" cy="411"/>
            </a:xfrm>
            <a:prstGeom prst="rect">
              <a:avLst/>
            </a:prstGeom>
            <a:solidFill>
              <a:srgbClr val="FFFFFF"/>
            </a:solidFill>
            <a:ln w="9525">
              <a:noFill/>
              <a:miter lim="800000"/>
              <a:headEnd/>
              <a:tailEnd/>
            </a:ln>
          </p:spPr>
          <p:txBody>
            <a:bodyPr/>
            <a:lstStyle/>
            <a:p>
              <a:pPr algn="ctr"/>
              <a:r>
                <a:rPr lang="en-GB" sz="600">
                  <a:solidFill>
                    <a:srgbClr val="005AA0"/>
                  </a:solidFill>
                  <a:latin typeface="Trebuchet MS" pitchFamily="34" charset="0"/>
                  <a:ea typeface="Times New Roman" pitchFamily="18" charset="0"/>
                  <a:cs typeface="Arial" charset="0"/>
                </a:rPr>
                <a:t>Fonduri Structurale</a:t>
              </a:r>
              <a:endParaRPr lang="en-GB" sz="900">
                <a:ea typeface="Times New Roman" pitchFamily="18" charset="0"/>
                <a:cs typeface="Arial" charset="0"/>
              </a:endParaRPr>
            </a:p>
            <a:p>
              <a:pPr algn="ctr" eaLnBrk="0" hangingPunct="0"/>
              <a:r>
                <a:rPr lang="en-GB" sz="600">
                  <a:solidFill>
                    <a:srgbClr val="005AA0"/>
                  </a:solidFill>
                  <a:latin typeface="Trebuchet MS" pitchFamily="34" charset="0"/>
                  <a:ea typeface="Times New Roman" pitchFamily="18" charset="0"/>
                  <a:cs typeface="Arial" charset="0"/>
                </a:rPr>
                <a:t>2007 - 2013</a:t>
              </a:r>
              <a:endParaRPr lang="en-GB">
                <a:ea typeface="Times New Roman" pitchFamily="18" charset="0"/>
                <a:cs typeface="Arial" charset="0"/>
              </a:endParaRPr>
            </a:p>
          </p:txBody>
        </p:sp>
        <p:pic>
          <p:nvPicPr>
            <p:cNvPr id="37898" name="Picture 29"/>
            <p:cNvPicPr>
              <a:picLocks noChangeAspect="1" noChangeArrowheads="1"/>
            </p:cNvPicPr>
            <p:nvPr/>
          </p:nvPicPr>
          <p:blipFill>
            <a:blip r:embed="rId5"/>
            <a:srcRect/>
            <a:stretch>
              <a:fillRect/>
            </a:stretch>
          </p:blipFill>
          <p:spPr bwMode="auto">
            <a:xfrm>
              <a:off x="7447" y="829"/>
              <a:ext cx="912" cy="888"/>
            </a:xfrm>
            <a:prstGeom prst="rect">
              <a:avLst/>
            </a:prstGeom>
            <a:noFill/>
            <a:ln w="9525">
              <a:noFill/>
              <a:miter lim="800000"/>
              <a:headEnd/>
              <a:tailEnd/>
            </a:ln>
          </p:spPr>
        </p:pic>
      </p:grpSp>
      <p:sp>
        <p:nvSpPr>
          <p:cNvPr id="37895" name="Text Box 3"/>
          <p:cNvSpPr txBox="1">
            <a:spLocks noChangeArrowheads="1"/>
          </p:cNvSpPr>
          <p:nvPr/>
        </p:nvSpPr>
        <p:spPr bwMode="auto">
          <a:xfrm>
            <a:off x="7086600" y="1143000"/>
            <a:ext cx="1371600" cy="222250"/>
          </a:xfrm>
          <a:prstGeom prst="rect">
            <a:avLst/>
          </a:prstGeom>
          <a:solidFill>
            <a:srgbClr val="FFFFFF"/>
          </a:solidFill>
          <a:ln w="9525">
            <a:noFill/>
            <a:miter lim="800000"/>
            <a:headEnd/>
            <a:tailEnd/>
          </a:ln>
        </p:spPr>
        <p:txBody>
          <a:bodyPr lIns="0" rIns="0"/>
          <a:lstStyle/>
          <a:p>
            <a:pPr algn="ctr">
              <a:spcAft>
                <a:spcPts val="1000"/>
              </a:spcAft>
            </a:pPr>
            <a:r>
              <a:rPr lang="ro-RO" sz="600">
                <a:latin typeface="Trebuchet MS" pitchFamily="34" charset="0"/>
                <a:cs typeface="Arial" charset="0"/>
              </a:rPr>
              <a:t>BERZASCA COMMUNE</a:t>
            </a:r>
          </a:p>
          <a:p>
            <a:endParaRPr lang="ro-RO">
              <a:cs typeface="Arial" charset="0"/>
            </a:endParaRPr>
          </a:p>
        </p:txBody>
      </p:sp>
      <p:pic>
        <p:nvPicPr>
          <p:cNvPr id="37896" name="Picture 3"/>
          <p:cNvPicPr>
            <a:picLocks noChangeAspect="1" noChangeArrowheads="1"/>
          </p:cNvPicPr>
          <p:nvPr/>
        </p:nvPicPr>
        <p:blipFill>
          <a:blip r:embed="rId6"/>
          <a:srcRect/>
          <a:stretch>
            <a:fillRect/>
          </a:stretch>
        </p:blipFill>
        <p:spPr bwMode="auto">
          <a:xfrm>
            <a:off x="7543800" y="381000"/>
            <a:ext cx="533400" cy="722313"/>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x-none" smtClean="0"/>
              <a:t> </a:t>
            </a:r>
            <a:r>
              <a:rPr lang="ro-RO" dirty="0" smtClean="0"/>
              <a:t> </a:t>
            </a:r>
            <a:r>
              <a:rPr lang="en-US" dirty="0" smtClean="0"/>
              <a:t> </a:t>
            </a:r>
            <a:r>
              <a:rPr lang="ro-RO" dirty="0" smtClean="0"/>
              <a:t/>
            </a:r>
            <a:br>
              <a:rPr lang="ro-RO" dirty="0" smtClean="0"/>
            </a:br>
            <a:endParaRPr lang="ro-RO" dirty="0"/>
          </a:p>
        </p:txBody>
      </p:sp>
      <p:sp>
        <p:nvSpPr>
          <p:cNvPr id="37890" name="Content Placeholder 2"/>
          <p:cNvSpPr>
            <a:spLocks noGrp="1"/>
          </p:cNvSpPr>
          <p:nvPr>
            <p:ph idx="1"/>
          </p:nvPr>
        </p:nvSpPr>
        <p:spPr/>
        <p:txBody>
          <a:bodyPr/>
          <a:lstStyle/>
          <a:p>
            <a:pPr eaLnBrk="1" hangingPunct="1">
              <a:buFont typeface="Arial" charset="0"/>
              <a:buNone/>
            </a:pPr>
            <a:r>
              <a:rPr lang="en-US" dirty="0" smtClean="0"/>
              <a:t> </a:t>
            </a:r>
            <a:r>
              <a:rPr lang="ro-RO" dirty="0" smtClean="0"/>
              <a:t> </a:t>
            </a:r>
            <a:r>
              <a:rPr lang="en-US" dirty="0" smtClean="0"/>
              <a:t> </a:t>
            </a:r>
            <a:endParaRPr lang="en-US" sz="1600" dirty="0" smtClean="0"/>
          </a:p>
          <a:p>
            <a:pPr algn="ctr" eaLnBrk="1" hangingPunct="1">
              <a:buFont typeface="Arial" charset="0"/>
              <a:buNone/>
            </a:pPr>
            <a:r>
              <a:rPr lang="sr-Latn-CS" sz="2000" dirty="0"/>
              <a:t>Planinske biciklističke staze u regionu</a:t>
            </a:r>
            <a:r>
              <a:rPr lang="en-US" sz="2000" dirty="0"/>
              <a:t> u </a:t>
            </a:r>
            <a:r>
              <a:rPr lang="en-US" sz="2000" dirty="0" err="1"/>
              <a:t>Banatu</a:t>
            </a:r>
            <a:endParaRPr lang="en-US" sz="2000" dirty="0"/>
          </a:p>
          <a:p>
            <a:pPr algn="ctr" eaLnBrk="1" hangingPunct="1">
              <a:buFont typeface="Arial" charset="0"/>
              <a:buNone/>
            </a:pPr>
            <a:r>
              <a:rPr lang="ro-RO" sz="2000" dirty="0" smtClean="0"/>
              <a:t> </a:t>
            </a:r>
            <a:r>
              <a:rPr lang="en-US" sz="2000" dirty="0" smtClean="0"/>
              <a:t>(COD MIS-ETC: 13</a:t>
            </a:r>
            <a:r>
              <a:rPr lang="ro-RO" sz="2000" dirty="0" smtClean="0"/>
              <a:t>71</a:t>
            </a:r>
            <a:r>
              <a:rPr lang="en-US" sz="2000" dirty="0" smtClean="0"/>
              <a:t>)</a:t>
            </a:r>
            <a:endParaRPr lang="ro-RO" sz="2000" dirty="0" smtClean="0"/>
          </a:p>
          <a:p>
            <a:pPr algn="ctr" eaLnBrk="1" hangingPunct="1">
              <a:buFont typeface="Arial" charset="0"/>
              <a:buNone/>
            </a:pPr>
            <a:r>
              <a:rPr lang="en-US" sz="1200" dirty="0" err="1" smtClean="0"/>
              <a:t>Opština</a:t>
            </a:r>
            <a:r>
              <a:rPr lang="en-US" sz="1200" dirty="0" smtClean="0"/>
              <a:t> </a:t>
            </a:r>
            <a:r>
              <a:rPr lang="sr-Latn-CS" sz="1200" dirty="0" smtClean="0"/>
              <a:t>Golubac</a:t>
            </a:r>
            <a:endParaRPr lang="ro-RO" sz="1200" dirty="0" smtClean="0"/>
          </a:p>
          <a:p>
            <a:pPr algn="ctr" eaLnBrk="1" hangingPunct="1">
              <a:buFont typeface="Arial" charset="0"/>
              <a:buNone/>
            </a:pPr>
            <a:r>
              <a:rPr lang="en-US" sz="1200" dirty="0" smtClean="0"/>
              <a:t>Datum </a:t>
            </a:r>
            <a:r>
              <a:rPr lang="en-US" sz="1200" dirty="0" err="1" smtClean="0"/>
              <a:t>objave</a:t>
            </a:r>
            <a:r>
              <a:rPr lang="en-US" sz="1200" dirty="0" smtClean="0"/>
              <a:t>: </a:t>
            </a:r>
            <a:r>
              <a:rPr lang="sr-Latn-CS" sz="1200" dirty="0" smtClean="0"/>
              <a:t>Januar</a:t>
            </a:r>
            <a:r>
              <a:rPr lang="en-US" sz="1200" dirty="0" smtClean="0"/>
              <a:t> 201</a:t>
            </a:r>
            <a:r>
              <a:rPr lang="sr-Latn-CS" sz="1200" dirty="0" smtClean="0"/>
              <a:t>6</a:t>
            </a:r>
            <a:endParaRPr lang="en-US" sz="1200" dirty="0" smtClean="0"/>
          </a:p>
          <a:p>
            <a:pPr eaLnBrk="1" hangingPunct="1">
              <a:buFont typeface="Arial" charset="0"/>
              <a:buNone/>
            </a:pPr>
            <a:endParaRPr lang="en-US" sz="1200" dirty="0" smtClean="0"/>
          </a:p>
          <a:p>
            <a:pPr eaLnBrk="1" hangingPunct="1">
              <a:buFont typeface="Arial" charset="0"/>
              <a:buNone/>
            </a:pPr>
            <a:endParaRPr lang="en-US" sz="1200" dirty="0" smtClean="0"/>
          </a:p>
          <a:p>
            <a:pPr eaLnBrk="1" hangingPunct="1">
              <a:buFont typeface="Arial" charset="0"/>
              <a:buNone/>
            </a:pPr>
            <a:endParaRPr lang="en-US" sz="1200" dirty="0" smtClean="0"/>
          </a:p>
          <a:p>
            <a:pPr eaLnBrk="1" hangingPunct="1">
              <a:buFont typeface="Arial" charset="0"/>
              <a:buNone/>
            </a:pPr>
            <a:endParaRPr lang="ro-RO" sz="1200" dirty="0" smtClean="0"/>
          </a:p>
          <a:p>
            <a:pPr algn="ctr" eaLnBrk="1" hangingPunct="1">
              <a:buFont typeface="Arial" charset="0"/>
              <a:buNone/>
            </a:pPr>
            <a:r>
              <a:rPr lang="en-US" sz="1800" dirty="0" err="1" smtClean="0"/>
              <a:t>Ovaj</a:t>
            </a:r>
            <a:r>
              <a:rPr lang="en-US" sz="1800" dirty="0" smtClean="0"/>
              <a:t> </a:t>
            </a:r>
            <a:r>
              <a:rPr lang="en-US" sz="1800" dirty="0" err="1" smtClean="0"/>
              <a:t>materijal</a:t>
            </a:r>
            <a:r>
              <a:rPr lang="en-US" sz="1800" dirty="0" smtClean="0"/>
              <a:t> ne </a:t>
            </a:r>
            <a:r>
              <a:rPr lang="en-US" sz="1800" dirty="0" err="1" smtClean="0"/>
              <a:t>predstavlja</a:t>
            </a:r>
            <a:r>
              <a:rPr lang="en-US" sz="1800" dirty="0" smtClean="0"/>
              <a:t> </a:t>
            </a:r>
            <a:r>
              <a:rPr lang="en-US" sz="1800" dirty="0" err="1" smtClean="0"/>
              <a:t>nužno</a:t>
            </a:r>
            <a:r>
              <a:rPr lang="en-US" sz="1800" dirty="0" smtClean="0"/>
              <a:t> </a:t>
            </a:r>
            <a:r>
              <a:rPr lang="en-US" sz="1800" dirty="0" err="1" smtClean="0"/>
              <a:t>zvaničan</a:t>
            </a:r>
            <a:r>
              <a:rPr lang="en-US" sz="1800" dirty="0" smtClean="0"/>
              <a:t> </a:t>
            </a:r>
            <a:r>
              <a:rPr lang="en-US" sz="1800" dirty="0" err="1" smtClean="0"/>
              <a:t>stav</a:t>
            </a:r>
            <a:r>
              <a:rPr lang="en-US" sz="1800" dirty="0" smtClean="0"/>
              <a:t> </a:t>
            </a:r>
            <a:r>
              <a:rPr lang="en-US" sz="1800" dirty="0" err="1" smtClean="0"/>
              <a:t>Evropske</a:t>
            </a:r>
            <a:r>
              <a:rPr lang="en-US" sz="1800" dirty="0" smtClean="0"/>
              <a:t> </a:t>
            </a:r>
            <a:r>
              <a:rPr lang="en-US" sz="1800" dirty="0" err="1" smtClean="0"/>
              <a:t>Unije</a:t>
            </a:r>
            <a:endParaRPr lang="en-US" sz="1800" dirty="0" smtClean="0"/>
          </a:p>
          <a:p>
            <a:pPr eaLnBrk="1" hangingPunct="1">
              <a:buFont typeface="Arial" charset="0"/>
              <a:buNone/>
            </a:pPr>
            <a:endParaRPr lang="ro-RO" sz="1200" dirty="0" smtClean="0"/>
          </a:p>
          <a:p>
            <a:pPr algn="ctr">
              <a:buFont typeface="Arial" charset="0"/>
              <a:buNone/>
            </a:pPr>
            <a:r>
              <a:rPr lang="ro-RO" sz="1000" dirty="0" smtClean="0"/>
              <a:t>Ime projekta: Planinske biciklističke staze u regionu Banata</a:t>
            </a:r>
          </a:p>
          <a:p>
            <a:pPr algn="ctr">
              <a:buFont typeface="Arial" charset="0"/>
              <a:buNone/>
            </a:pPr>
            <a:r>
              <a:rPr lang="ro-RO" sz="1000" dirty="0" smtClean="0"/>
              <a:t>Urednik:</a:t>
            </a:r>
          </a:p>
          <a:p>
            <a:pPr algn="ctr">
              <a:buFont typeface="Arial" charset="0"/>
              <a:buNone/>
            </a:pPr>
            <a:r>
              <a:rPr lang="ro-RO" sz="1000" dirty="0" smtClean="0"/>
              <a:t>Datum objavljivanja:</a:t>
            </a:r>
          </a:p>
          <a:p>
            <a:pPr algn="ctr">
              <a:buFont typeface="Arial" charset="0"/>
              <a:buNone/>
            </a:pPr>
            <a:r>
              <a:rPr lang="ro-RO" sz="1000" dirty="0" smtClean="0"/>
              <a:t>Sadržaj ovog materijala ne predstavlja zvanični stav Evropske unije.</a:t>
            </a:r>
          </a:p>
          <a:p>
            <a:pPr algn="ctr">
              <a:buFont typeface="Arial" charset="0"/>
              <a:buNone/>
            </a:pPr>
            <a:r>
              <a:rPr lang="ro-RO" sz="1000" dirty="0" smtClean="0"/>
              <a:t>U slučaju pritužbi, kontaktirajte nas slanjem e-maila na adresu: romania-serbia@mdrap.ro</a:t>
            </a:r>
          </a:p>
        </p:txBody>
      </p:sp>
      <p:grpSp>
        <p:nvGrpSpPr>
          <p:cNvPr id="37891" name="Group 24"/>
          <p:cNvGrpSpPr>
            <a:grpSpLocks/>
          </p:cNvGrpSpPr>
          <p:nvPr/>
        </p:nvGrpSpPr>
        <p:grpSpPr bwMode="auto">
          <a:xfrm>
            <a:off x="609600" y="533400"/>
            <a:ext cx="1082675" cy="838200"/>
            <a:chOff x="1101" y="770"/>
            <a:chExt cx="1590" cy="1149"/>
          </a:xfrm>
        </p:grpSpPr>
        <p:sp>
          <p:nvSpPr>
            <p:cNvPr id="37903" name="Text Box 26"/>
            <p:cNvSpPr txBox="1">
              <a:spLocks noChangeArrowheads="1"/>
            </p:cNvSpPr>
            <p:nvPr/>
          </p:nvSpPr>
          <p:spPr bwMode="auto">
            <a:xfrm>
              <a:off x="1101" y="1638"/>
              <a:ext cx="1590" cy="281"/>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UNIUNEA EUROPEANA</a:t>
              </a:r>
              <a:endParaRPr lang="en-US">
                <a:ea typeface="Times New Roman" pitchFamily="18" charset="0"/>
                <a:cs typeface="Arial" charset="0"/>
              </a:endParaRPr>
            </a:p>
          </p:txBody>
        </p:sp>
        <p:pic>
          <p:nvPicPr>
            <p:cNvPr id="37904" name="Picture 25"/>
            <p:cNvPicPr>
              <a:picLocks noChangeAspect="1" noChangeArrowheads="1"/>
            </p:cNvPicPr>
            <p:nvPr/>
          </p:nvPicPr>
          <p:blipFill>
            <a:blip r:embed="rId2"/>
            <a:srcRect l="4747" t="4762" r="6735" b="22397"/>
            <a:stretch>
              <a:fillRect/>
            </a:stretch>
          </p:blipFill>
          <p:spPr bwMode="auto">
            <a:xfrm>
              <a:off x="1179" y="770"/>
              <a:ext cx="1375" cy="928"/>
            </a:xfrm>
            <a:prstGeom prst="rect">
              <a:avLst/>
            </a:prstGeom>
            <a:noFill/>
            <a:ln w="9525">
              <a:noFill/>
              <a:miter lim="800000"/>
              <a:headEnd/>
              <a:tailEnd/>
            </a:ln>
          </p:spPr>
        </p:pic>
      </p:grpSp>
      <p:grpSp>
        <p:nvGrpSpPr>
          <p:cNvPr id="37892" name="Group 31"/>
          <p:cNvGrpSpPr>
            <a:grpSpLocks/>
          </p:cNvGrpSpPr>
          <p:nvPr/>
        </p:nvGrpSpPr>
        <p:grpSpPr bwMode="auto">
          <a:xfrm>
            <a:off x="2133600" y="533400"/>
            <a:ext cx="1289050" cy="820738"/>
            <a:chOff x="3293" y="817"/>
            <a:chExt cx="2030" cy="1293"/>
          </a:xfrm>
        </p:grpSpPr>
        <p:pic>
          <p:nvPicPr>
            <p:cNvPr id="37901" name="Picture 33"/>
            <p:cNvPicPr>
              <a:picLocks noChangeAspect="1" noChangeArrowheads="1"/>
            </p:cNvPicPr>
            <p:nvPr/>
          </p:nvPicPr>
          <p:blipFill>
            <a:blip r:embed="rId3"/>
            <a:srcRect/>
            <a:stretch>
              <a:fillRect/>
            </a:stretch>
          </p:blipFill>
          <p:spPr bwMode="auto">
            <a:xfrm>
              <a:off x="3944" y="817"/>
              <a:ext cx="698" cy="900"/>
            </a:xfrm>
            <a:prstGeom prst="rect">
              <a:avLst/>
            </a:prstGeom>
            <a:noFill/>
            <a:ln w="9525">
              <a:noFill/>
              <a:miter lim="800000"/>
              <a:headEnd/>
              <a:tailEnd/>
            </a:ln>
          </p:spPr>
        </p:pic>
        <p:sp>
          <p:nvSpPr>
            <p:cNvPr id="37902" name="Text Box 32"/>
            <p:cNvSpPr txBox="1">
              <a:spLocks noChangeArrowheads="1"/>
            </p:cNvSpPr>
            <p:nvPr/>
          </p:nvSpPr>
          <p:spPr bwMode="auto">
            <a:xfrm>
              <a:off x="3293" y="1750"/>
              <a:ext cx="2030" cy="360"/>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GUVERNUL ROMANIEI</a:t>
              </a:r>
              <a:endParaRPr lang="en-US">
                <a:ea typeface="Times New Roman" pitchFamily="18" charset="0"/>
                <a:cs typeface="Arial" charset="0"/>
              </a:endParaRPr>
            </a:p>
          </p:txBody>
        </p:sp>
      </p:grpSp>
      <p:grpSp>
        <p:nvGrpSpPr>
          <p:cNvPr id="37893" name="Group 21"/>
          <p:cNvGrpSpPr>
            <a:grpSpLocks/>
          </p:cNvGrpSpPr>
          <p:nvPr/>
        </p:nvGrpSpPr>
        <p:grpSpPr bwMode="auto">
          <a:xfrm>
            <a:off x="3810000" y="304800"/>
            <a:ext cx="1203325" cy="1087438"/>
            <a:chOff x="5323" y="454"/>
            <a:chExt cx="1800" cy="1656"/>
          </a:xfrm>
        </p:grpSpPr>
        <p:pic>
          <p:nvPicPr>
            <p:cNvPr id="37899" name="Picture 23"/>
            <p:cNvPicPr>
              <a:picLocks noChangeAspect="1" noChangeArrowheads="1"/>
            </p:cNvPicPr>
            <p:nvPr/>
          </p:nvPicPr>
          <p:blipFill>
            <a:blip r:embed="rId4"/>
            <a:srcRect/>
            <a:stretch>
              <a:fillRect/>
            </a:stretch>
          </p:blipFill>
          <p:spPr bwMode="auto">
            <a:xfrm>
              <a:off x="5845" y="454"/>
              <a:ext cx="703" cy="1274"/>
            </a:xfrm>
            <a:prstGeom prst="rect">
              <a:avLst/>
            </a:prstGeom>
            <a:noFill/>
            <a:ln w="9525">
              <a:noFill/>
              <a:miter lim="800000"/>
              <a:headEnd/>
              <a:tailEnd/>
            </a:ln>
          </p:spPr>
        </p:pic>
        <p:sp>
          <p:nvSpPr>
            <p:cNvPr id="37900" name="Text Box 22"/>
            <p:cNvSpPr txBox="1">
              <a:spLocks noChangeArrowheads="1"/>
            </p:cNvSpPr>
            <p:nvPr/>
          </p:nvSpPr>
          <p:spPr bwMode="auto">
            <a:xfrm>
              <a:off x="5323" y="1750"/>
              <a:ext cx="1800" cy="360"/>
            </a:xfrm>
            <a:prstGeom prst="rect">
              <a:avLst/>
            </a:prstGeom>
            <a:solidFill>
              <a:srgbClr val="FFFFFF"/>
            </a:solidFill>
            <a:ln w="9525">
              <a:noFill/>
              <a:miter lim="800000"/>
              <a:headEnd/>
              <a:tailEnd/>
            </a:ln>
          </p:spPr>
          <p:txBody>
            <a:bodyPr lIns="0" rIns="0"/>
            <a:lstStyle/>
            <a:p>
              <a:pPr algn="ctr"/>
              <a:r>
                <a:rPr lang="en-US" sz="600">
                  <a:latin typeface="Trebuchet MS" pitchFamily="34" charset="0"/>
                  <a:ea typeface="Times New Roman" pitchFamily="18" charset="0"/>
                  <a:cs typeface="Arial" charset="0"/>
                </a:rPr>
                <a:t>GUVERNUL REPUBLICII SERBIA</a:t>
              </a:r>
              <a:endParaRPr lang="en-US">
                <a:ea typeface="Times New Roman" pitchFamily="18" charset="0"/>
                <a:cs typeface="Arial" charset="0"/>
              </a:endParaRPr>
            </a:p>
          </p:txBody>
        </p:sp>
      </p:grpSp>
      <p:grpSp>
        <p:nvGrpSpPr>
          <p:cNvPr id="37894" name="Group 28"/>
          <p:cNvGrpSpPr>
            <a:grpSpLocks/>
          </p:cNvGrpSpPr>
          <p:nvPr/>
        </p:nvGrpSpPr>
        <p:grpSpPr bwMode="auto">
          <a:xfrm>
            <a:off x="5562600" y="533400"/>
            <a:ext cx="977900" cy="812800"/>
            <a:chOff x="7161" y="829"/>
            <a:chExt cx="1539" cy="1281"/>
          </a:xfrm>
        </p:grpSpPr>
        <p:sp>
          <p:nvSpPr>
            <p:cNvPr id="37897" name="Text Box 30"/>
            <p:cNvSpPr txBox="1">
              <a:spLocks noChangeArrowheads="1"/>
            </p:cNvSpPr>
            <p:nvPr/>
          </p:nvSpPr>
          <p:spPr bwMode="auto">
            <a:xfrm>
              <a:off x="7161" y="1699"/>
              <a:ext cx="1539" cy="411"/>
            </a:xfrm>
            <a:prstGeom prst="rect">
              <a:avLst/>
            </a:prstGeom>
            <a:solidFill>
              <a:srgbClr val="FFFFFF"/>
            </a:solidFill>
            <a:ln w="9525">
              <a:noFill/>
              <a:miter lim="800000"/>
              <a:headEnd/>
              <a:tailEnd/>
            </a:ln>
          </p:spPr>
          <p:txBody>
            <a:bodyPr/>
            <a:lstStyle/>
            <a:p>
              <a:pPr algn="ctr"/>
              <a:r>
                <a:rPr lang="en-GB" sz="600">
                  <a:solidFill>
                    <a:srgbClr val="005AA0"/>
                  </a:solidFill>
                  <a:latin typeface="Trebuchet MS" pitchFamily="34" charset="0"/>
                  <a:ea typeface="Times New Roman" pitchFamily="18" charset="0"/>
                  <a:cs typeface="Arial" charset="0"/>
                </a:rPr>
                <a:t>Fonduri Structurale</a:t>
              </a:r>
              <a:endParaRPr lang="en-GB" sz="900">
                <a:ea typeface="Times New Roman" pitchFamily="18" charset="0"/>
                <a:cs typeface="Arial" charset="0"/>
              </a:endParaRPr>
            </a:p>
            <a:p>
              <a:pPr algn="ctr" eaLnBrk="0" hangingPunct="0"/>
              <a:r>
                <a:rPr lang="en-GB" sz="600">
                  <a:solidFill>
                    <a:srgbClr val="005AA0"/>
                  </a:solidFill>
                  <a:latin typeface="Trebuchet MS" pitchFamily="34" charset="0"/>
                  <a:ea typeface="Times New Roman" pitchFamily="18" charset="0"/>
                  <a:cs typeface="Arial" charset="0"/>
                </a:rPr>
                <a:t>2007 - 2013</a:t>
              </a:r>
              <a:endParaRPr lang="en-GB">
                <a:ea typeface="Times New Roman" pitchFamily="18" charset="0"/>
                <a:cs typeface="Arial" charset="0"/>
              </a:endParaRPr>
            </a:p>
          </p:txBody>
        </p:sp>
        <p:pic>
          <p:nvPicPr>
            <p:cNvPr id="37898" name="Picture 29"/>
            <p:cNvPicPr>
              <a:picLocks noChangeAspect="1" noChangeArrowheads="1"/>
            </p:cNvPicPr>
            <p:nvPr/>
          </p:nvPicPr>
          <p:blipFill>
            <a:blip r:embed="rId5"/>
            <a:srcRect/>
            <a:stretch>
              <a:fillRect/>
            </a:stretch>
          </p:blipFill>
          <p:spPr bwMode="auto">
            <a:xfrm>
              <a:off x="7447" y="829"/>
              <a:ext cx="912" cy="888"/>
            </a:xfrm>
            <a:prstGeom prst="rect">
              <a:avLst/>
            </a:prstGeom>
            <a:noFill/>
            <a:ln w="9525">
              <a:noFill/>
              <a:miter lim="800000"/>
              <a:headEnd/>
              <a:tailEnd/>
            </a:ln>
          </p:spPr>
        </p:pic>
      </p:grpSp>
      <p:sp>
        <p:nvSpPr>
          <p:cNvPr id="37895" name="Text Box 3"/>
          <p:cNvSpPr txBox="1">
            <a:spLocks noChangeArrowheads="1"/>
          </p:cNvSpPr>
          <p:nvPr/>
        </p:nvSpPr>
        <p:spPr bwMode="auto">
          <a:xfrm>
            <a:off x="7086600" y="1143000"/>
            <a:ext cx="1371600" cy="222250"/>
          </a:xfrm>
          <a:prstGeom prst="rect">
            <a:avLst/>
          </a:prstGeom>
          <a:solidFill>
            <a:srgbClr val="FFFFFF"/>
          </a:solidFill>
          <a:ln w="9525">
            <a:noFill/>
            <a:miter lim="800000"/>
            <a:headEnd/>
            <a:tailEnd/>
          </a:ln>
        </p:spPr>
        <p:txBody>
          <a:bodyPr lIns="0" rIns="0"/>
          <a:lstStyle/>
          <a:p>
            <a:pPr algn="ctr">
              <a:spcAft>
                <a:spcPts val="1000"/>
              </a:spcAft>
            </a:pPr>
            <a:r>
              <a:rPr lang="ro-RO" sz="600">
                <a:latin typeface="Trebuchet MS" pitchFamily="34" charset="0"/>
                <a:cs typeface="Arial" charset="0"/>
              </a:rPr>
              <a:t>BERZASCA COMMUNE</a:t>
            </a:r>
          </a:p>
          <a:p>
            <a:endParaRPr lang="ro-RO">
              <a:cs typeface="Arial" charset="0"/>
            </a:endParaRPr>
          </a:p>
        </p:txBody>
      </p:sp>
      <p:pic>
        <p:nvPicPr>
          <p:cNvPr id="37896" name="Picture 3"/>
          <p:cNvPicPr>
            <a:picLocks noChangeAspect="1" noChangeArrowheads="1"/>
          </p:cNvPicPr>
          <p:nvPr/>
        </p:nvPicPr>
        <p:blipFill>
          <a:blip r:embed="rId6"/>
          <a:srcRect/>
          <a:stretch>
            <a:fillRect/>
          </a:stretch>
        </p:blipFill>
        <p:spPr bwMode="auto">
          <a:xfrm>
            <a:off x="7543800" y="381000"/>
            <a:ext cx="533400" cy="722313"/>
          </a:xfrm>
          <a:prstGeom prst="rect">
            <a:avLst/>
          </a:prstGeom>
          <a:noFill/>
          <a:ln w="9525">
            <a:noFill/>
            <a:miter lim="800000"/>
            <a:headEnd/>
            <a:tailEnd/>
          </a:ln>
        </p:spPr>
      </p:pic>
    </p:spTree>
    <p:extLst>
      <p:ext uri="{BB962C8B-B14F-4D97-AF65-F5344CB8AC3E}">
        <p14:creationId xmlns:p14="http://schemas.microsoft.com/office/powerpoint/2010/main" val="1233856069"/>
      </p:ext>
    </p:extLst>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1" fontAlgn="auto" hangingPunct="1">
              <a:spcAft>
                <a:spcPts val="0"/>
              </a:spcAft>
              <a:defRPr/>
            </a:pP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r>
            <a:br>
              <a:rPr lang="ro-RO" dirty="0" smtClean="0"/>
            </a:br>
            <a:endParaRPr lang="ro-RO"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eaLnBrk="1" hangingPunct="1">
              <a:buNone/>
              <a:defRPr/>
            </a:pPr>
            <a:endParaRPr lang="en-US" b="1" dirty="0" smtClean="0"/>
          </a:p>
          <a:p>
            <a:pPr algn="ctr" eaLnBrk="1" hangingPunct="1">
              <a:buNone/>
              <a:defRPr/>
            </a:pPr>
            <a:r>
              <a:rPr lang="ro-RO" b="1" dirty="0" smtClean="0"/>
              <a:t>OBJECTIV</a:t>
            </a:r>
            <a:r>
              <a:rPr lang="en-US" b="1" dirty="0" smtClean="0"/>
              <a:t>E</a:t>
            </a:r>
            <a:endParaRPr lang="ro-RO" b="1" dirty="0"/>
          </a:p>
          <a:p>
            <a:pPr algn="ctr" eaLnBrk="1" hangingPunct="1">
              <a:buNone/>
              <a:defRPr/>
            </a:pPr>
            <a:r>
              <a:rPr lang="en-US" dirty="0"/>
              <a:t>Promoting MTB tourism in D</a:t>
            </a:r>
            <a:r>
              <a:rPr lang="sr-Latn-CS" dirty="0">
                <a:latin typeface="Arial" charset="0"/>
              </a:rPr>
              <a:t>anube</a:t>
            </a:r>
            <a:r>
              <a:rPr lang="en-US" dirty="0"/>
              <a:t> </a:t>
            </a:r>
            <a:r>
              <a:rPr lang="sr-Latn-CS" dirty="0">
                <a:latin typeface="Arial" charset="0"/>
              </a:rPr>
              <a:t>gorge</a:t>
            </a:r>
            <a:endParaRPr lang="ro-RO" dirty="0">
              <a:latin typeface="Arial" charset="0"/>
            </a:endParaRPr>
          </a:p>
          <a:p>
            <a:pPr algn="ctr" eaLnBrk="1" hangingPunct="1">
              <a:buNone/>
              <a:defRPr/>
            </a:pPr>
            <a:r>
              <a:rPr lang="en-US" dirty="0"/>
              <a:t>as a way of integrating 100 people from both sides of the border for a 1</a:t>
            </a:r>
            <a:r>
              <a:rPr lang="ro-RO" dirty="0"/>
              <a:t>2</a:t>
            </a:r>
            <a:r>
              <a:rPr lang="en-US" dirty="0"/>
              <a:t> month period </a:t>
            </a:r>
            <a:endParaRPr lang="ro-RO" sz="1600" dirty="0"/>
          </a:p>
          <a:p>
            <a:pPr algn="ctr" eaLnBrk="1" hangingPunct="1">
              <a:buFont typeface="Arial" charset="0"/>
              <a:buNone/>
              <a:defRPr/>
            </a:pPr>
            <a:endParaRPr lang="en-US" b="1" dirty="0" smtClean="0"/>
          </a:p>
          <a:p>
            <a:pPr algn="ctr" eaLnBrk="1" hangingPunct="1">
              <a:buFont typeface="Arial" charset="0"/>
              <a:buNone/>
              <a:defRPr/>
            </a:pPr>
            <a:r>
              <a:rPr lang="en-US" b="1" dirty="0" smtClean="0"/>
              <a:t>CILJ</a:t>
            </a:r>
            <a:endParaRPr lang="ro-RO" b="1" dirty="0" smtClean="0"/>
          </a:p>
          <a:p>
            <a:pPr algn="ctr" eaLnBrk="1" hangingPunct="1">
              <a:buFont typeface="Arial" charset="0"/>
              <a:buNone/>
              <a:defRPr/>
            </a:pPr>
            <a:r>
              <a:rPr lang="en-US" dirty="0" err="1" smtClean="0"/>
              <a:t>Promovisanje</a:t>
            </a:r>
            <a:r>
              <a:rPr lang="en-US" dirty="0" smtClean="0"/>
              <a:t> MTB </a:t>
            </a:r>
            <a:r>
              <a:rPr lang="en-US" dirty="0" err="1" smtClean="0"/>
              <a:t>turizma</a:t>
            </a:r>
            <a:r>
              <a:rPr lang="en-US" dirty="0" smtClean="0"/>
              <a:t> u </a:t>
            </a:r>
            <a:r>
              <a:rPr lang="en-US" dirty="0" err="1" smtClean="0"/>
              <a:t>dunavskoj</a:t>
            </a:r>
            <a:r>
              <a:rPr lang="en-US" dirty="0" smtClean="0"/>
              <a:t> </a:t>
            </a:r>
            <a:r>
              <a:rPr lang="en-US" dirty="0" err="1" smtClean="0"/>
              <a:t>klisuri</a:t>
            </a:r>
            <a:r>
              <a:rPr lang="en-US" dirty="0" smtClean="0"/>
              <a:t> </a:t>
            </a:r>
            <a:r>
              <a:rPr lang="en-US" dirty="0" err="1" smtClean="0"/>
              <a:t>kao</a:t>
            </a:r>
            <a:r>
              <a:rPr lang="en-US" dirty="0" smtClean="0"/>
              <a:t> </a:t>
            </a:r>
            <a:r>
              <a:rPr lang="en-US" dirty="0" err="1" smtClean="0"/>
              <a:t>način</a:t>
            </a:r>
            <a:r>
              <a:rPr lang="en-US" dirty="0" smtClean="0"/>
              <a:t> </a:t>
            </a:r>
            <a:r>
              <a:rPr lang="en-US" dirty="0" err="1" smtClean="0"/>
              <a:t>integrisanja</a:t>
            </a:r>
            <a:r>
              <a:rPr lang="en-US" dirty="0" smtClean="0"/>
              <a:t> 100 </a:t>
            </a:r>
            <a:r>
              <a:rPr lang="en-US" dirty="0" err="1" smtClean="0"/>
              <a:t>ljudi</a:t>
            </a:r>
            <a:r>
              <a:rPr lang="en-US" dirty="0" smtClean="0"/>
              <a:t> </a:t>
            </a:r>
            <a:r>
              <a:rPr lang="en-US" dirty="0" err="1" smtClean="0"/>
              <a:t>sa</a:t>
            </a:r>
            <a:r>
              <a:rPr lang="en-US" dirty="0" smtClean="0"/>
              <a:t> </a:t>
            </a:r>
            <a:r>
              <a:rPr lang="en-US" dirty="0" err="1" smtClean="0"/>
              <a:t>obe</a:t>
            </a:r>
            <a:r>
              <a:rPr lang="en-US" dirty="0" smtClean="0"/>
              <a:t> </a:t>
            </a:r>
            <a:r>
              <a:rPr lang="en-US" dirty="0" err="1" smtClean="0"/>
              <a:t>strane</a:t>
            </a:r>
            <a:r>
              <a:rPr lang="en-US" dirty="0" smtClean="0"/>
              <a:t> </a:t>
            </a:r>
            <a:r>
              <a:rPr lang="en-US" dirty="0" err="1" smtClean="0"/>
              <a:t>granice</a:t>
            </a:r>
            <a:r>
              <a:rPr lang="en-US" dirty="0" smtClean="0"/>
              <a:t> </a:t>
            </a:r>
            <a:r>
              <a:rPr lang="en-US" dirty="0" err="1" smtClean="0"/>
              <a:t>na</a:t>
            </a:r>
            <a:r>
              <a:rPr lang="en-US" dirty="0" smtClean="0"/>
              <a:t> period od 12 </a:t>
            </a:r>
            <a:r>
              <a:rPr lang="en-US" dirty="0" err="1" smtClean="0"/>
              <a:t>meseci</a:t>
            </a:r>
            <a:endParaRPr lang="en-US" dirty="0" smtClean="0"/>
          </a:p>
        </p:txBody>
      </p:sp>
      <p:grpSp>
        <p:nvGrpSpPr>
          <p:cNvPr id="17413" name="Group 24"/>
          <p:cNvGrpSpPr>
            <a:grpSpLocks/>
          </p:cNvGrpSpPr>
          <p:nvPr/>
        </p:nvGrpSpPr>
        <p:grpSpPr bwMode="auto">
          <a:xfrm>
            <a:off x="838200" y="457200"/>
            <a:ext cx="1082675" cy="914400"/>
            <a:chOff x="1101" y="770"/>
            <a:chExt cx="1590" cy="1149"/>
          </a:xfrm>
        </p:grpSpPr>
        <p:sp>
          <p:nvSpPr>
            <p:cNvPr id="17425" name="Text Box 26"/>
            <p:cNvSpPr txBox="1">
              <a:spLocks noChangeArrowheads="1"/>
            </p:cNvSpPr>
            <p:nvPr/>
          </p:nvSpPr>
          <p:spPr bwMode="auto">
            <a:xfrm>
              <a:off x="1101" y="1638"/>
              <a:ext cx="1590" cy="281"/>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UNIUNEA EUROPEANA</a:t>
              </a:r>
              <a:endParaRPr lang="en-US">
                <a:ea typeface="Times New Roman" pitchFamily="18" charset="0"/>
                <a:cs typeface="Arial" charset="0"/>
              </a:endParaRPr>
            </a:p>
          </p:txBody>
        </p:sp>
        <p:pic>
          <p:nvPicPr>
            <p:cNvPr id="17426" name="Picture 25"/>
            <p:cNvPicPr>
              <a:picLocks noChangeAspect="1" noChangeArrowheads="1"/>
            </p:cNvPicPr>
            <p:nvPr/>
          </p:nvPicPr>
          <p:blipFill>
            <a:blip r:embed="rId3"/>
            <a:srcRect l="4747" t="4762" r="6735" b="22397"/>
            <a:stretch>
              <a:fillRect/>
            </a:stretch>
          </p:blipFill>
          <p:spPr bwMode="auto">
            <a:xfrm>
              <a:off x="1179" y="770"/>
              <a:ext cx="1375" cy="928"/>
            </a:xfrm>
            <a:prstGeom prst="rect">
              <a:avLst/>
            </a:prstGeom>
            <a:noFill/>
            <a:ln w="9525">
              <a:noFill/>
              <a:miter lim="800000"/>
              <a:headEnd/>
              <a:tailEnd/>
            </a:ln>
          </p:spPr>
        </p:pic>
      </p:grpSp>
      <p:grpSp>
        <p:nvGrpSpPr>
          <p:cNvPr id="17414" name="Group 31"/>
          <p:cNvGrpSpPr>
            <a:grpSpLocks/>
          </p:cNvGrpSpPr>
          <p:nvPr/>
        </p:nvGrpSpPr>
        <p:grpSpPr bwMode="auto">
          <a:xfrm>
            <a:off x="2057400" y="457200"/>
            <a:ext cx="1524000" cy="990600"/>
            <a:chOff x="3293" y="817"/>
            <a:chExt cx="2030" cy="1293"/>
          </a:xfrm>
        </p:grpSpPr>
        <p:pic>
          <p:nvPicPr>
            <p:cNvPr id="17423" name="Picture 33"/>
            <p:cNvPicPr>
              <a:picLocks noChangeAspect="1" noChangeArrowheads="1"/>
            </p:cNvPicPr>
            <p:nvPr/>
          </p:nvPicPr>
          <p:blipFill>
            <a:blip r:embed="rId4"/>
            <a:srcRect/>
            <a:stretch>
              <a:fillRect/>
            </a:stretch>
          </p:blipFill>
          <p:spPr bwMode="auto">
            <a:xfrm>
              <a:off x="3944" y="817"/>
              <a:ext cx="698" cy="900"/>
            </a:xfrm>
            <a:prstGeom prst="rect">
              <a:avLst/>
            </a:prstGeom>
            <a:noFill/>
            <a:ln w="9525">
              <a:noFill/>
              <a:miter lim="800000"/>
              <a:headEnd/>
              <a:tailEnd/>
            </a:ln>
          </p:spPr>
        </p:pic>
        <p:sp>
          <p:nvSpPr>
            <p:cNvPr id="17424" name="Text Box 32"/>
            <p:cNvSpPr txBox="1">
              <a:spLocks noChangeArrowheads="1"/>
            </p:cNvSpPr>
            <p:nvPr/>
          </p:nvSpPr>
          <p:spPr bwMode="auto">
            <a:xfrm>
              <a:off x="3293" y="1750"/>
              <a:ext cx="2030" cy="360"/>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GUVERNUL ROMANIEI</a:t>
              </a:r>
              <a:endParaRPr lang="en-US">
                <a:ea typeface="Times New Roman" pitchFamily="18" charset="0"/>
                <a:cs typeface="Arial" charset="0"/>
              </a:endParaRPr>
            </a:p>
          </p:txBody>
        </p:sp>
      </p:grpSp>
      <p:grpSp>
        <p:nvGrpSpPr>
          <p:cNvPr id="17415" name="Group 21"/>
          <p:cNvGrpSpPr>
            <a:grpSpLocks/>
          </p:cNvGrpSpPr>
          <p:nvPr/>
        </p:nvGrpSpPr>
        <p:grpSpPr bwMode="auto">
          <a:xfrm>
            <a:off x="3886200" y="152400"/>
            <a:ext cx="1295400" cy="1239838"/>
            <a:chOff x="5323" y="454"/>
            <a:chExt cx="1800" cy="1656"/>
          </a:xfrm>
        </p:grpSpPr>
        <p:pic>
          <p:nvPicPr>
            <p:cNvPr id="17421" name="Picture 23"/>
            <p:cNvPicPr>
              <a:picLocks noChangeAspect="1" noChangeArrowheads="1"/>
            </p:cNvPicPr>
            <p:nvPr/>
          </p:nvPicPr>
          <p:blipFill>
            <a:blip r:embed="rId5"/>
            <a:srcRect/>
            <a:stretch>
              <a:fillRect/>
            </a:stretch>
          </p:blipFill>
          <p:spPr bwMode="auto">
            <a:xfrm>
              <a:off x="5845" y="454"/>
              <a:ext cx="703" cy="1274"/>
            </a:xfrm>
            <a:prstGeom prst="rect">
              <a:avLst/>
            </a:prstGeom>
            <a:noFill/>
            <a:ln w="9525">
              <a:noFill/>
              <a:miter lim="800000"/>
              <a:headEnd/>
              <a:tailEnd/>
            </a:ln>
          </p:spPr>
        </p:pic>
        <p:sp>
          <p:nvSpPr>
            <p:cNvPr id="17422" name="Text Box 22"/>
            <p:cNvSpPr txBox="1">
              <a:spLocks noChangeArrowheads="1"/>
            </p:cNvSpPr>
            <p:nvPr/>
          </p:nvSpPr>
          <p:spPr bwMode="auto">
            <a:xfrm>
              <a:off x="5323" y="1750"/>
              <a:ext cx="1800" cy="360"/>
            </a:xfrm>
            <a:prstGeom prst="rect">
              <a:avLst/>
            </a:prstGeom>
            <a:solidFill>
              <a:srgbClr val="FFFFFF"/>
            </a:solidFill>
            <a:ln w="9525">
              <a:noFill/>
              <a:miter lim="800000"/>
              <a:headEnd/>
              <a:tailEnd/>
            </a:ln>
          </p:spPr>
          <p:txBody>
            <a:bodyPr lIns="0" rIns="0"/>
            <a:lstStyle/>
            <a:p>
              <a:pPr algn="ctr"/>
              <a:r>
                <a:rPr lang="en-US" sz="600">
                  <a:latin typeface="Trebuchet MS" pitchFamily="34" charset="0"/>
                  <a:ea typeface="Times New Roman" pitchFamily="18" charset="0"/>
                  <a:cs typeface="Arial" charset="0"/>
                </a:rPr>
                <a:t>GUVERNUL REPUBLICII SERBIA</a:t>
              </a:r>
              <a:endParaRPr lang="en-US">
                <a:ea typeface="Times New Roman" pitchFamily="18" charset="0"/>
                <a:cs typeface="Arial" charset="0"/>
              </a:endParaRPr>
            </a:p>
          </p:txBody>
        </p:sp>
      </p:grpSp>
      <p:grpSp>
        <p:nvGrpSpPr>
          <p:cNvPr id="17416" name="Group 28"/>
          <p:cNvGrpSpPr>
            <a:grpSpLocks/>
          </p:cNvGrpSpPr>
          <p:nvPr/>
        </p:nvGrpSpPr>
        <p:grpSpPr bwMode="auto">
          <a:xfrm>
            <a:off x="5638800" y="457200"/>
            <a:ext cx="1143000" cy="965200"/>
            <a:chOff x="7161" y="829"/>
            <a:chExt cx="1539" cy="1281"/>
          </a:xfrm>
        </p:grpSpPr>
        <p:sp>
          <p:nvSpPr>
            <p:cNvPr id="17419" name="Text Box 30"/>
            <p:cNvSpPr txBox="1">
              <a:spLocks noChangeArrowheads="1"/>
            </p:cNvSpPr>
            <p:nvPr/>
          </p:nvSpPr>
          <p:spPr bwMode="auto">
            <a:xfrm>
              <a:off x="7161" y="1699"/>
              <a:ext cx="1539" cy="411"/>
            </a:xfrm>
            <a:prstGeom prst="rect">
              <a:avLst/>
            </a:prstGeom>
            <a:solidFill>
              <a:srgbClr val="FFFFFF"/>
            </a:solidFill>
            <a:ln w="9525">
              <a:noFill/>
              <a:miter lim="800000"/>
              <a:headEnd/>
              <a:tailEnd/>
            </a:ln>
          </p:spPr>
          <p:txBody>
            <a:bodyPr/>
            <a:lstStyle/>
            <a:p>
              <a:pPr algn="ctr"/>
              <a:r>
                <a:rPr lang="en-GB" sz="600">
                  <a:solidFill>
                    <a:srgbClr val="005AA0"/>
                  </a:solidFill>
                  <a:latin typeface="Trebuchet MS" pitchFamily="34" charset="0"/>
                  <a:ea typeface="Times New Roman" pitchFamily="18" charset="0"/>
                  <a:cs typeface="Arial" charset="0"/>
                </a:rPr>
                <a:t>Fonduri Structurale</a:t>
              </a:r>
              <a:endParaRPr lang="en-GB" sz="900">
                <a:ea typeface="Times New Roman" pitchFamily="18" charset="0"/>
                <a:cs typeface="Arial" charset="0"/>
              </a:endParaRPr>
            </a:p>
            <a:p>
              <a:pPr algn="ctr" eaLnBrk="0" hangingPunct="0"/>
              <a:r>
                <a:rPr lang="en-GB" sz="600">
                  <a:solidFill>
                    <a:srgbClr val="005AA0"/>
                  </a:solidFill>
                  <a:latin typeface="Trebuchet MS" pitchFamily="34" charset="0"/>
                  <a:ea typeface="Times New Roman" pitchFamily="18" charset="0"/>
                  <a:cs typeface="Arial" charset="0"/>
                </a:rPr>
                <a:t>2007 - 2013</a:t>
              </a:r>
              <a:endParaRPr lang="en-GB">
                <a:ea typeface="Times New Roman" pitchFamily="18" charset="0"/>
                <a:cs typeface="Arial" charset="0"/>
              </a:endParaRPr>
            </a:p>
          </p:txBody>
        </p:sp>
        <p:pic>
          <p:nvPicPr>
            <p:cNvPr id="17420" name="Picture 29"/>
            <p:cNvPicPr>
              <a:picLocks noChangeAspect="1" noChangeArrowheads="1"/>
            </p:cNvPicPr>
            <p:nvPr/>
          </p:nvPicPr>
          <p:blipFill>
            <a:blip r:embed="rId6"/>
            <a:srcRect/>
            <a:stretch>
              <a:fillRect/>
            </a:stretch>
          </p:blipFill>
          <p:spPr bwMode="auto">
            <a:xfrm>
              <a:off x="7447" y="829"/>
              <a:ext cx="912" cy="888"/>
            </a:xfrm>
            <a:prstGeom prst="rect">
              <a:avLst/>
            </a:prstGeom>
            <a:noFill/>
            <a:ln w="9525">
              <a:noFill/>
              <a:miter lim="800000"/>
              <a:headEnd/>
              <a:tailEnd/>
            </a:ln>
          </p:spPr>
        </p:pic>
      </p:grpSp>
      <p:sp>
        <p:nvSpPr>
          <p:cNvPr id="17417" name="Text Box 4"/>
          <p:cNvSpPr txBox="1">
            <a:spLocks noChangeArrowheads="1"/>
          </p:cNvSpPr>
          <p:nvPr/>
        </p:nvSpPr>
        <p:spPr bwMode="auto">
          <a:xfrm>
            <a:off x="7086600" y="1143000"/>
            <a:ext cx="1371600" cy="222250"/>
          </a:xfrm>
          <a:prstGeom prst="rect">
            <a:avLst/>
          </a:prstGeom>
          <a:solidFill>
            <a:srgbClr val="FFFFFF"/>
          </a:solidFill>
          <a:ln w="9525">
            <a:noFill/>
            <a:miter lim="800000"/>
            <a:headEnd/>
            <a:tailEnd/>
          </a:ln>
        </p:spPr>
        <p:txBody>
          <a:bodyPr lIns="0" rIns="0"/>
          <a:lstStyle/>
          <a:p>
            <a:pPr algn="ctr">
              <a:spcAft>
                <a:spcPts val="1000"/>
              </a:spcAft>
            </a:pPr>
            <a:r>
              <a:rPr lang="ro-RO" sz="600">
                <a:latin typeface="Trebuchet MS" pitchFamily="34" charset="0"/>
                <a:cs typeface="Arial" charset="0"/>
              </a:rPr>
              <a:t>BERZASCA COMMUNE</a:t>
            </a:r>
          </a:p>
          <a:p>
            <a:endParaRPr lang="ro-RO" sz="600">
              <a:latin typeface="Trebuchet MS" pitchFamily="34" charset="0"/>
              <a:cs typeface="Arial" charset="0"/>
            </a:endParaRPr>
          </a:p>
        </p:txBody>
      </p:sp>
      <p:pic>
        <p:nvPicPr>
          <p:cNvPr id="17418" name="Picture 4"/>
          <p:cNvPicPr>
            <a:picLocks noChangeAspect="1" noChangeArrowheads="1"/>
          </p:cNvPicPr>
          <p:nvPr/>
        </p:nvPicPr>
        <p:blipFill>
          <a:blip r:embed="rId7"/>
          <a:srcRect/>
          <a:stretch>
            <a:fillRect/>
          </a:stretch>
        </p:blipFill>
        <p:spPr bwMode="auto">
          <a:xfrm>
            <a:off x="7543800" y="254000"/>
            <a:ext cx="533400" cy="812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1" fontAlgn="auto" hangingPunct="1">
              <a:spcAft>
                <a:spcPts val="0"/>
              </a:spcAft>
              <a:defRPr/>
            </a:pP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r>
            <a:br>
              <a:rPr lang="ro-RO" dirty="0" smtClean="0"/>
            </a:br>
            <a:endParaRPr lang="ro-RO"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a:bodyPr>
          <a:lstStyle/>
          <a:p>
            <a:pPr algn="ctr" eaLnBrk="1" fontAlgn="auto" hangingPunct="1">
              <a:spcAft>
                <a:spcPts val="0"/>
              </a:spcAft>
              <a:buFont typeface="Arial" pitchFamily="34" charset="0"/>
              <a:buNone/>
              <a:defRPr/>
            </a:pPr>
            <a:endParaRPr lang="en-US" sz="1600" dirty="0" smtClean="0">
              <a:solidFill>
                <a:schemeClr val="tx1">
                  <a:lumMod val="50000"/>
                  <a:lumOff val="50000"/>
                </a:schemeClr>
              </a:solidFill>
            </a:endParaRPr>
          </a:p>
          <a:p>
            <a:pPr algn="ctr" eaLnBrk="1" fontAlgn="auto" hangingPunct="1">
              <a:spcAft>
                <a:spcPts val="0"/>
              </a:spcAft>
              <a:buFont typeface="Arial" pitchFamily="34" charset="0"/>
              <a:buNone/>
              <a:defRPr/>
            </a:pPr>
            <a:r>
              <a:rPr lang="en-US" sz="1800" dirty="0" smtClean="0">
                <a:solidFill>
                  <a:schemeClr val="tx1">
                    <a:lumMod val="50000"/>
                    <a:lumOff val="50000"/>
                  </a:schemeClr>
                </a:solidFill>
              </a:rPr>
              <a:t>CONTEXT</a:t>
            </a:r>
          </a:p>
          <a:p>
            <a:pPr algn="ctr" eaLnBrk="1" fontAlgn="auto" hangingPunct="1">
              <a:spcAft>
                <a:spcPts val="0"/>
              </a:spcAft>
              <a:buFont typeface="Arial" pitchFamily="34" charset="0"/>
              <a:buNone/>
              <a:defRPr/>
            </a:pPr>
            <a:endParaRPr lang="en-US" sz="1800" dirty="0" smtClean="0">
              <a:solidFill>
                <a:schemeClr val="tx1">
                  <a:lumMod val="50000"/>
                  <a:lumOff val="50000"/>
                </a:schemeClr>
              </a:solidFill>
            </a:endParaRPr>
          </a:p>
          <a:p>
            <a:pPr algn="ctr" eaLnBrk="1" fontAlgn="auto" hangingPunct="1">
              <a:spcAft>
                <a:spcPts val="0"/>
              </a:spcAft>
              <a:buFont typeface="Arial" pitchFamily="34" charset="0"/>
              <a:buNone/>
              <a:defRPr/>
            </a:pPr>
            <a:r>
              <a:rPr lang="en-US" sz="1800" dirty="0" smtClean="0">
                <a:solidFill>
                  <a:schemeClr val="tx1">
                    <a:lumMod val="50000"/>
                    <a:lumOff val="50000"/>
                  </a:schemeClr>
                </a:solidFill>
              </a:rPr>
              <a:t>The youngsters will come in contact with MTB (Mountain Biking), a challenging outdoor activity that would bring them closer to nature but also contribute to their group and self-development, knowing other people culture and habits see MTB as an alternative form of tourism and </a:t>
            </a:r>
            <a:r>
              <a:rPr lang="en-US" sz="1800" dirty="0" err="1" smtClean="0">
                <a:solidFill>
                  <a:schemeClr val="tx1">
                    <a:lumMod val="50000"/>
                    <a:lumOff val="50000"/>
                  </a:schemeClr>
                </a:solidFill>
              </a:rPr>
              <a:t>wil</a:t>
            </a:r>
            <a:r>
              <a:rPr lang="en-US" sz="1800" dirty="0" smtClean="0">
                <a:solidFill>
                  <a:schemeClr val="tx1">
                    <a:lumMod val="50000"/>
                    <a:lumOff val="50000"/>
                  </a:schemeClr>
                </a:solidFill>
              </a:rPr>
              <a:t> become multipliers of it. </a:t>
            </a:r>
          </a:p>
          <a:p>
            <a:pPr algn="ctr" eaLnBrk="1" fontAlgn="auto" hangingPunct="1">
              <a:spcAft>
                <a:spcPts val="0"/>
              </a:spcAft>
              <a:buFont typeface="Arial" pitchFamily="34" charset="0"/>
              <a:buNone/>
              <a:defRPr/>
            </a:pPr>
            <a:endParaRPr lang="en-US" sz="1800" dirty="0" smtClean="0">
              <a:solidFill>
                <a:schemeClr val="tx1">
                  <a:lumMod val="50000"/>
                  <a:lumOff val="50000"/>
                </a:schemeClr>
              </a:solidFill>
            </a:endParaRPr>
          </a:p>
          <a:p>
            <a:pPr algn="ctr" eaLnBrk="1" fontAlgn="auto" hangingPunct="1">
              <a:spcAft>
                <a:spcPts val="0"/>
              </a:spcAft>
              <a:buFont typeface="Arial" pitchFamily="34" charset="0"/>
              <a:buNone/>
              <a:defRPr/>
            </a:pPr>
            <a:r>
              <a:rPr lang="en-US" sz="1800" dirty="0" smtClean="0">
                <a:solidFill>
                  <a:schemeClr val="tx1">
                    <a:lumMod val="50000"/>
                    <a:lumOff val="50000"/>
                  </a:schemeClr>
                </a:solidFill>
              </a:rPr>
              <a:t>Actually Mountain Biking tourism is an environmental friendly form of tourism pretty unknown and undeveloped in the region of </a:t>
            </a:r>
            <a:r>
              <a:rPr lang="en-US" sz="1800" smtClean="0">
                <a:solidFill>
                  <a:schemeClr val="tx1">
                    <a:lumMod val="50000"/>
                    <a:lumOff val="50000"/>
                  </a:schemeClr>
                </a:solidFill>
              </a:rPr>
              <a:t>Banat Mountain </a:t>
            </a:r>
            <a:r>
              <a:rPr lang="en-US" sz="1800" dirty="0" smtClean="0">
                <a:solidFill>
                  <a:schemeClr val="tx1">
                    <a:lumMod val="50000"/>
                    <a:lumOff val="50000"/>
                  </a:schemeClr>
                </a:solidFill>
              </a:rPr>
              <a:t>(we are talking about both infrastructure and number of people that practice it). One of the problems the partners of the project have identified is the lack of information and education in the field. </a:t>
            </a:r>
            <a:endParaRPr lang="ro-RO" sz="1800" dirty="0">
              <a:solidFill>
                <a:schemeClr val="tx1">
                  <a:lumMod val="50000"/>
                  <a:lumOff val="50000"/>
                </a:schemeClr>
              </a:solidFill>
            </a:endParaRPr>
          </a:p>
        </p:txBody>
      </p:sp>
      <p:grpSp>
        <p:nvGrpSpPr>
          <p:cNvPr id="19461" name="Group 24"/>
          <p:cNvGrpSpPr>
            <a:grpSpLocks/>
          </p:cNvGrpSpPr>
          <p:nvPr/>
        </p:nvGrpSpPr>
        <p:grpSpPr bwMode="auto">
          <a:xfrm>
            <a:off x="838200" y="457200"/>
            <a:ext cx="1082675" cy="914400"/>
            <a:chOff x="1101" y="770"/>
            <a:chExt cx="1590" cy="1149"/>
          </a:xfrm>
        </p:grpSpPr>
        <p:sp>
          <p:nvSpPr>
            <p:cNvPr id="19473" name="Text Box 26"/>
            <p:cNvSpPr txBox="1">
              <a:spLocks noChangeArrowheads="1"/>
            </p:cNvSpPr>
            <p:nvPr/>
          </p:nvSpPr>
          <p:spPr bwMode="auto">
            <a:xfrm>
              <a:off x="1101" y="1638"/>
              <a:ext cx="1590" cy="281"/>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UNIUNEA EUROPEANA</a:t>
              </a:r>
              <a:endParaRPr lang="en-US">
                <a:ea typeface="Times New Roman" pitchFamily="18" charset="0"/>
                <a:cs typeface="Arial" charset="0"/>
              </a:endParaRPr>
            </a:p>
          </p:txBody>
        </p:sp>
        <p:pic>
          <p:nvPicPr>
            <p:cNvPr id="19474" name="Picture 25"/>
            <p:cNvPicPr>
              <a:picLocks noChangeAspect="1" noChangeArrowheads="1"/>
            </p:cNvPicPr>
            <p:nvPr/>
          </p:nvPicPr>
          <p:blipFill>
            <a:blip r:embed="rId3"/>
            <a:srcRect l="4747" t="4762" r="6735" b="22397"/>
            <a:stretch>
              <a:fillRect/>
            </a:stretch>
          </p:blipFill>
          <p:spPr bwMode="auto">
            <a:xfrm>
              <a:off x="1179" y="770"/>
              <a:ext cx="1375" cy="928"/>
            </a:xfrm>
            <a:prstGeom prst="rect">
              <a:avLst/>
            </a:prstGeom>
            <a:noFill/>
            <a:ln w="9525">
              <a:noFill/>
              <a:miter lim="800000"/>
              <a:headEnd/>
              <a:tailEnd/>
            </a:ln>
          </p:spPr>
        </p:pic>
      </p:grpSp>
      <p:grpSp>
        <p:nvGrpSpPr>
          <p:cNvPr id="19462" name="Group 31"/>
          <p:cNvGrpSpPr>
            <a:grpSpLocks/>
          </p:cNvGrpSpPr>
          <p:nvPr/>
        </p:nvGrpSpPr>
        <p:grpSpPr bwMode="auto">
          <a:xfrm>
            <a:off x="2057400" y="457200"/>
            <a:ext cx="1524000" cy="990600"/>
            <a:chOff x="3293" y="817"/>
            <a:chExt cx="2030" cy="1293"/>
          </a:xfrm>
        </p:grpSpPr>
        <p:pic>
          <p:nvPicPr>
            <p:cNvPr id="19471" name="Picture 33"/>
            <p:cNvPicPr>
              <a:picLocks noChangeAspect="1" noChangeArrowheads="1"/>
            </p:cNvPicPr>
            <p:nvPr/>
          </p:nvPicPr>
          <p:blipFill>
            <a:blip r:embed="rId4"/>
            <a:srcRect/>
            <a:stretch>
              <a:fillRect/>
            </a:stretch>
          </p:blipFill>
          <p:spPr bwMode="auto">
            <a:xfrm>
              <a:off x="3944" y="817"/>
              <a:ext cx="698" cy="900"/>
            </a:xfrm>
            <a:prstGeom prst="rect">
              <a:avLst/>
            </a:prstGeom>
            <a:noFill/>
            <a:ln w="9525">
              <a:noFill/>
              <a:miter lim="800000"/>
              <a:headEnd/>
              <a:tailEnd/>
            </a:ln>
          </p:spPr>
        </p:pic>
        <p:sp>
          <p:nvSpPr>
            <p:cNvPr id="19472" name="Text Box 32"/>
            <p:cNvSpPr txBox="1">
              <a:spLocks noChangeArrowheads="1"/>
            </p:cNvSpPr>
            <p:nvPr/>
          </p:nvSpPr>
          <p:spPr bwMode="auto">
            <a:xfrm>
              <a:off x="3293" y="1750"/>
              <a:ext cx="2030" cy="360"/>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GUVERNUL ROMANIEI</a:t>
              </a:r>
              <a:endParaRPr lang="en-US">
                <a:ea typeface="Times New Roman" pitchFamily="18" charset="0"/>
                <a:cs typeface="Arial" charset="0"/>
              </a:endParaRPr>
            </a:p>
          </p:txBody>
        </p:sp>
      </p:grpSp>
      <p:grpSp>
        <p:nvGrpSpPr>
          <p:cNvPr id="19463" name="Group 21"/>
          <p:cNvGrpSpPr>
            <a:grpSpLocks/>
          </p:cNvGrpSpPr>
          <p:nvPr/>
        </p:nvGrpSpPr>
        <p:grpSpPr bwMode="auto">
          <a:xfrm>
            <a:off x="3886200" y="152400"/>
            <a:ext cx="1295400" cy="1239838"/>
            <a:chOff x="5323" y="454"/>
            <a:chExt cx="1800" cy="1656"/>
          </a:xfrm>
        </p:grpSpPr>
        <p:pic>
          <p:nvPicPr>
            <p:cNvPr id="19469" name="Picture 23"/>
            <p:cNvPicPr>
              <a:picLocks noChangeAspect="1" noChangeArrowheads="1"/>
            </p:cNvPicPr>
            <p:nvPr/>
          </p:nvPicPr>
          <p:blipFill>
            <a:blip r:embed="rId5"/>
            <a:srcRect/>
            <a:stretch>
              <a:fillRect/>
            </a:stretch>
          </p:blipFill>
          <p:spPr bwMode="auto">
            <a:xfrm>
              <a:off x="5845" y="454"/>
              <a:ext cx="703" cy="1274"/>
            </a:xfrm>
            <a:prstGeom prst="rect">
              <a:avLst/>
            </a:prstGeom>
            <a:noFill/>
            <a:ln w="9525">
              <a:noFill/>
              <a:miter lim="800000"/>
              <a:headEnd/>
              <a:tailEnd/>
            </a:ln>
          </p:spPr>
        </p:pic>
        <p:sp>
          <p:nvSpPr>
            <p:cNvPr id="19470" name="Text Box 22"/>
            <p:cNvSpPr txBox="1">
              <a:spLocks noChangeArrowheads="1"/>
            </p:cNvSpPr>
            <p:nvPr/>
          </p:nvSpPr>
          <p:spPr bwMode="auto">
            <a:xfrm>
              <a:off x="5323" y="1750"/>
              <a:ext cx="1800" cy="360"/>
            </a:xfrm>
            <a:prstGeom prst="rect">
              <a:avLst/>
            </a:prstGeom>
            <a:solidFill>
              <a:srgbClr val="FFFFFF"/>
            </a:solidFill>
            <a:ln w="9525">
              <a:noFill/>
              <a:miter lim="800000"/>
              <a:headEnd/>
              <a:tailEnd/>
            </a:ln>
          </p:spPr>
          <p:txBody>
            <a:bodyPr lIns="0" rIns="0"/>
            <a:lstStyle/>
            <a:p>
              <a:pPr algn="ctr"/>
              <a:r>
                <a:rPr lang="en-US" sz="600">
                  <a:latin typeface="Trebuchet MS" pitchFamily="34" charset="0"/>
                  <a:ea typeface="Times New Roman" pitchFamily="18" charset="0"/>
                  <a:cs typeface="Arial" charset="0"/>
                </a:rPr>
                <a:t>GUVERNUL REPUBLICII SERBIA</a:t>
              </a:r>
              <a:endParaRPr lang="en-US">
                <a:ea typeface="Times New Roman" pitchFamily="18" charset="0"/>
                <a:cs typeface="Arial" charset="0"/>
              </a:endParaRPr>
            </a:p>
          </p:txBody>
        </p:sp>
      </p:grpSp>
      <p:grpSp>
        <p:nvGrpSpPr>
          <p:cNvPr id="19464" name="Group 28"/>
          <p:cNvGrpSpPr>
            <a:grpSpLocks/>
          </p:cNvGrpSpPr>
          <p:nvPr/>
        </p:nvGrpSpPr>
        <p:grpSpPr bwMode="auto">
          <a:xfrm>
            <a:off x="5638800" y="457200"/>
            <a:ext cx="1143000" cy="965200"/>
            <a:chOff x="7161" y="829"/>
            <a:chExt cx="1539" cy="1281"/>
          </a:xfrm>
        </p:grpSpPr>
        <p:sp>
          <p:nvSpPr>
            <p:cNvPr id="19467" name="Text Box 30"/>
            <p:cNvSpPr txBox="1">
              <a:spLocks noChangeArrowheads="1"/>
            </p:cNvSpPr>
            <p:nvPr/>
          </p:nvSpPr>
          <p:spPr bwMode="auto">
            <a:xfrm>
              <a:off x="7161" y="1699"/>
              <a:ext cx="1539" cy="411"/>
            </a:xfrm>
            <a:prstGeom prst="rect">
              <a:avLst/>
            </a:prstGeom>
            <a:solidFill>
              <a:srgbClr val="FFFFFF"/>
            </a:solidFill>
            <a:ln w="9525">
              <a:noFill/>
              <a:miter lim="800000"/>
              <a:headEnd/>
              <a:tailEnd/>
            </a:ln>
          </p:spPr>
          <p:txBody>
            <a:bodyPr/>
            <a:lstStyle/>
            <a:p>
              <a:pPr algn="ctr"/>
              <a:r>
                <a:rPr lang="en-GB" sz="600">
                  <a:solidFill>
                    <a:srgbClr val="005AA0"/>
                  </a:solidFill>
                  <a:latin typeface="Trebuchet MS" pitchFamily="34" charset="0"/>
                  <a:ea typeface="Times New Roman" pitchFamily="18" charset="0"/>
                  <a:cs typeface="Arial" charset="0"/>
                </a:rPr>
                <a:t>Fonduri Structurale</a:t>
              </a:r>
              <a:endParaRPr lang="en-GB" sz="900">
                <a:ea typeface="Times New Roman" pitchFamily="18" charset="0"/>
                <a:cs typeface="Arial" charset="0"/>
              </a:endParaRPr>
            </a:p>
            <a:p>
              <a:pPr algn="ctr" eaLnBrk="0" hangingPunct="0"/>
              <a:r>
                <a:rPr lang="en-GB" sz="600">
                  <a:solidFill>
                    <a:srgbClr val="005AA0"/>
                  </a:solidFill>
                  <a:latin typeface="Trebuchet MS" pitchFamily="34" charset="0"/>
                  <a:ea typeface="Times New Roman" pitchFamily="18" charset="0"/>
                  <a:cs typeface="Arial" charset="0"/>
                </a:rPr>
                <a:t>2007 - 2013</a:t>
              </a:r>
              <a:endParaRPr lang="en-GB">
                <a:ea typeface="Times New Roman" pitchFamily="18" charset="0"/>
                <a:cs typeface="Arial" charset="0"/>
              </a:endParaRPr>
            </a:p>
          </p:txBody>
        </p:sp>
        <p:pic>
          <p:nvPicPr>
            <p:cNvPr id="19468" name="Picture 29"/>
            <p:cNvPicPr>
              <a:picLocks noChangeAspect="1" noChangeArrowheads="1"/>
            </p:cNvPicPr>
            <p:nvPr/>
          </p:nvPicPr>
          <p:blipFill>
            <a:blip r:embed="rId6"/>
            <a:srcRect/>
            <a:stretch>
              <a:fillRect/>
            </a:stretch>
          </p:blipFill>
          <p:spPr bwMode="auto">
            <a:xfrm>
              <a:off x="7447" y="829"/>
              <a:ext cx="912" cy="888"/>
            </a:xfrm>
            <a:prstGeom prst="rect">
              <a:avLst/>
            </a:prstGeom>
            <a:noFill/>
            <a:ln w="9525">
              <a:noFill/>
              <a:miter lim="800000"/>
              <a:headEnd/>
              <a:tailEnd/>
            </a:ln>
          </p:spPr>
        </p:pic>
      </p:grpSp>
      <p:sp>
        <p:nvSpPr>
          <p:cNvPr id="19465" name="Text Box 4"/>
          <p:cNvSpPr txBox="1">
            <a:spLocks noChangeArrowheads="1"/>
          </p:cNvSpPr>
          <p:nvPr/>
        </p:nvSpPr>
        <p:spPr bwMode="auto">
          <a:xfrm>
            <a:off x="7086600" y="1143000"/>
            <a:ext cx="1371600" cy="222250"/>
          </a:xfrm>
          <a:prstGeom prst="rect">
            <a:avLst/>
          </a:prstGeom>
          <a:solidFill>
            <a:srgbClr val="FFFFFF"/>
          </a:solidFill>
          <a:ln w="9525">
            <a:noFill/>
            <a:miter lim="800000"/>
            <a:headEnd/>
            <a:tailEnd/>
          </a:ln>
        </p:spPr>
        <p:txBody>
          <a:bodyPr lIns="0" rIns="0"/>
          <a:lstStyle/>
          <a:p>
            <a:pPr algn="ctr">
              <a:spcAft>
                <a:spcPts val="1000"/>
              </a:spcAft>
            </a:pPr>
            <a:r>
              <a:rPr lang="ro-RO" sz="600">
                <a:latin typeface="Trebuchet MS" pitchFamily="34" charset="0"/>
                <a:cs typeface="Arial" charset="0"/>
              </a:rPr>
              <a:t>BERZASCA COMMUNE</a:t>
            </a:r>
          </a:p>
          <a:p>
            <a:endParaRPr lang="ro-RO" sz="600">
              <a:latin typeface="Trebuchet MS" pitchFamily="34" charset="0"/>
              <a:cs typeface="Arial" charset="0"/>
            </a:endParaRPr>
          </a:p>
        </p:txBody>
      </p:sp>
      <p:pic>
        <p:nvPicPr>
          <p:cNvPr id="19466" name="Picture 4"/>
          <p:cNvPicPr>
            <a:picLocks noChangeAspect="1" noChangeArrowheads="1"/>
          </p:cNvPicPr>
          <p:nvPr/>
        </p:nvPicPr>
        <p:blipFill>
          <a:blip r:embed="rId7"/>
          <a:srcRect/>
          <a:stretch>
            <a:fillRect/>
          </a:stretch>
        </p:blipFill>
        <p:spPr bwMode="auto">
          <a:xfrm>
            <a:off x="7543800" y="254000"/>
            <a:ext cx="533400" cy="812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1" fontAlgn="auto" hangingPunct="1">
              <a:spcAft>
                <a:spcPts val="0"/>
              </a:spcAft>
              <a:defRPr/>
            </a:pP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r>
            <a:br>
              <a:rPr lang="ro-RO" dirty="0" smtClean="0"/>
            </a:br>
            <a:endParaRPr lang="ro-RO"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eaLnBrk="1" hangingPunct="1">
              <a:buFont typeface="Arial" charset="0"/>
              <a:buNone/>
              <a:defRPr/>
            </a:pPr>
            <a:endParaRPr lang="en-US" sz="1600" smtClean="0"/>
          </a:p>
          <a:p>
            <a:pPr algn="ctr" eaLnBrk="1" hangingPunct="1">
              <a:buFont typeface="Arial" charset="0"/>
              <a:buNone/>
              <a:defRPr/>
            </a:pPr>
            <a:r>
              <a:rPr lang="sr-Latn-CS" sz="1800" smtClean="0">
                <a:latin typeface="Arial" charset="0"/>
              </a:rPr>
              <a:t>SADRŽAJ</a:t>
            </a:r>
            <a:endParaRPr lang="en-US" sz="1800" smtClean="0">
              <a:latin typeface="Arial" charset="0"/>
            </a:endParaRPr>
          </a:p>
          <a:p>
            <a:pPr algn="ctr" eaLnBrk="1" hangingPunct="1">
              <a:buFont typeface="Arial" charset="0"/>
              <a:buNone/>
              <a:defRPr/>
            </a:pPr>
            <a:endParaRPr lang="en-US" sz="1800" smtClean="0"/>
          </a:p>
          <a:p>
            <a:pPr algn="ctr" eaLnBrk="1" hangingPunct="1">
              <a:buFont typeface="Arial" charset="0"/>
              <a:buNone/>
              <a:defRPr/>
            </a:pPr>
            <a:r>
              <a:rPr lang="en-US" sz="1800" smtClean="0"/>
              <a:t>Mladi će doći u kontakt sa PB (planinskim biciklizmom), aktivno</a:t>
            </a:r>
            <a:r>
              <a:rPr lang="sr-Latn-CS" sz="1800" smtClean="0"/>
              <a:t>stima</a:t>
            </a:r>
            <a:r>
              <a:rPr lang="en-US" sz="1800" smtClean="0"/>
              <a:t> na otvorenom koj</a:t>
            </a:r>
            <a:r>
              <a:rPr lang="sr-Latn-CS" sz="1800" smtClean="0"/>
              <a:t>e</a:t>
            </a:r>
            <a:r>
              <a:rPr lang="en-US" sz="1800" smtClean="0"/>
              <a:t> </a:t>
            </a:r>
            <a:r>
              <a:rPr lang="sr-Latn-CS" sz="1800" smtClean="0"/>
              <a:t>će</a:t>
            </a:r>
            <a:r>
              <a:rPr lang="en-US" sz="1800" smtClean="0"/>
              <a:t> ih približi</a:t>
            </a:r>
            <a:r>
              <a:rPr lang="sr-Latn-CS" sz="1800" smtClean="0"/>
              <a:t>ti</a:t>
            </a:r>
            <a:r>
              <a:rPr lang="en-US" sz="1800" smtClean="0"/>
              <a:t> prirodi i  doprine</a:t>
            </a:r>
            <a:r>
              <a:rPr lang="sr-Latn-CS" sz="1800" smtClean="0"/>
              <a:t>ti</a:t>
            </a:r>
            <a:r>
              <a:rPr lang="en-US" sz="1800" smtClean="0"/>
              <a:t> njihovom grupnom i </a:t>
            </a:r>
            <a:r>
              <a:rPr lang="sr-Latn-CS" sz="1800" smtClean="0"/>
              <a:t>sopstvenom</a:t>
            </a:r>
            <a:r>
              <a:rPr lang="en-US" sz="1800" smtClean="0"/>
              <a:t> razvoju, s</a:t>
            </a:r>
            <a:r>
              <a:rPr lang="sr-Latn-CS" sz="1800" smtClean="0"/>
              <a:t>poznajući</a:t>
            </a:r>
            <a:r>
              <a:rPr lang="en-US" sz="1800" smtClean="0"/>
              <a:t> kultur</a:t>
            </a:r>
            <a:r>
              <a:rPr lang="sr-Latn-CS" sz="1800" smtClean="0"/>
              <a:t>u </a:t>
            </a:r>
            <a:r>
              <a:rPr lang="en-US" sz="1800" smtClean="0"/>
              <a:t>i navik</a:t>
            </a:r>
            <a:r>
              <a:rPr lang="sr-Latn-CS" sz="1800" smtClean="0"/>
              <a:t>e</a:t>
            </a:r>
            <a:r>
              <a:rPr lang="en-US" sz="1800" smtClean="0"/>
              <a:t> drugih naroda</a:t>
            </a:r>
            <a:r>
              <a:rPr lang="sr-Latn-CS" sz="1800" smtClean="0"/>
              <a:t> i</a:t>
            </a:r>
            <a:r>
              <a:rPr lang="en-US" sz="1800" smtClean="0"/>
              <a:t> vide</a:t>
            </a:r>
            <a:r>
              <a:rPr lang="sr-Latn-CS" sz="1800" smtClean="0"/>
              <a:t>ti</a:t>
            </a:r>
            <a:r>
              <a:rPr lang="en-US" sz="1800" smtClean="0"/>
              <a:t> PB kao alternativnu formu turizma i postaće njegovi </a:t>
            </a:r>
            <a:r>
              <a:rPr lang="sr-Latn-CS" sz="1800" smtClean="0"/>
              <a:t>promoteri</a:t>
            </a:r>
            <a:r>
              <a:rPr lang="en-US" sz="1800" smtClean="0"/>
              <a:t>. </a:t>
            </a:r>
          </a:p>
          <a:p>
            <a:pPr algn="ctr" eaLnBrk="1" hangingPunct="1">
              <a:buFont typeface="Arial" charset="0"/>
              <a:buNone/>
              <a:defRPr/>
            </a:pPr>
            <a:endParaRPr lang="en-US" sz="1800" smtClean="0"/>
          </a:p>
          <a:p>
            <a:pPr algn="ctr" eaLnBrk="1" hangingPunct="1">
              <a:buFont typeface="Arial" charset="0"/>
              <a:buNone/>
              <a:defRPr/>
            </a:pPr>
            <a:r>
              <a:rPr lang="en-US" sz="1800" smtClean="0"/>
              <a:t>U stvari</a:t>
            </a:r>
            <a:r>
              <a:rPr lang="sr-Latn-CS" sz="1800" smtClean="0"/>
              <a:t>, </a:t>
            </a:r>
            <a:r>
              <a:rPr lang="en-US" sz="1800" smtClean="0"/>
              <a:t>Planinsko</a:t>
            </a:r>
            <a:r>
              <a:rPr lang="sr-Latn-CS" sz="1800" smtClean="0"/>
              <a:t>-b</a:t>
            </a:r>
            <a:r>
              <a:rPr lang="en-US" sz="1800" smtClean="0"/>
              <a:t>iciklistički turizam je ekološki </a:t>
            </a:r>
            <a:r>
              <a:rPr lang="sr-Latn-CS" sz="1800" smtClean="0"/>
              <a:t>prihvatljiv vid</a:t>
            </a:r>
            <a:r>
              <a:rPr lang="en-US" sz="1800" smtClean="0"/>
              <a:t> turizma</a:t>
            </a:r>
            <a:r>
              <a:rPr lang="sr-Latn-CS" sz="1800" smtClean="0"/>
              <a:t>,</a:t>
            </a:r>
            <a:r>
              <a:rPr lang="en-US" sz="1800" smtClean="0"/>
              <a:t> prilično nepoznat i nerazvijen u regionu Banata (govorimo i o infrastrukturi i broju ljudi koji ga praktikuju). Jedan od problema koji su partneri na projektu identifikovali je nedostatak informacija i obrazovanja u </a:t>
            </a:r>
            <a:r>
              <a:rPr lang="sr-Latn-CS" sz="1800" smtClean="0"/>
              <a:t>ovoj </a:t>
            </a:r>
            <a:r>
              <a:rPr lang="en-US" sz="1800" smtClean="0"/>
              <a:t>oblasti.</a:t>
            </a:r>
            <a:endParaRPr lang="ro-RO" sz="1800" smtClean="0"/>
          </a:p>
        </p:txBody>
      </p:sp>
      <p:grpSp>
        <p:nvGrpSpPr>
          <p:cNvPr id="21509" name="Group 24"/>
          <p:cNvGrpSpPr>
            <a:grpSpLocks/>
          </p:cNvGrpSpPr>
          <p:nvPr/>
        </p:nvGrpSpPr>
        <p:grpSpPr bwMode="auto">
          <a:xfrm>
            <a:off x="838200" y="457200"/>
            <a:ext cx="1082675" cy="914400"/>
            <a:chOff x="1101" y="770"/>
            <a:chExt cx="1590" cy="1149"/>
          </a:xfrm>
        </p:grpSpPr>
        <p:sp>
          <p:nvSpPr>
            <p:cNvPr id="21521" name="Text Box 26"/>
            <p:cNvSpPr txBox="1">
              <a:spLocks noChangeArrowheads="1"/>
            </p:cNvSpPr>
            <p:nvPr/>
          </p:nvSpPr>
          <p:spPr bwMode="auto">
            <a:xfrm>
              <a:off x="1101" y="1638"/>
              <a:ext cx="1590" cy="281"/>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UNIUNEA EUROPEANA</a:t>
              </a:r>
              <a:endParaRPr lang="en-US">
                <a:ea typeface="Times New Roman" pitchFamily="18" charset="0"/>
                <a:cs typeface="Arial" charset="0"/>
              </a:endParaRPr>
            </a:p>
          </p:txBody>
        </p:sp>
        <p:pic>
          <p:nvPicPr>
            <p:cNvPr id="21522" name="Picture 25"/>
            <p:cNvPicPr>
              <a:picLocks noChangeAspect="1" noChangeArrowheads="1"/>
            </p:cNvPicPr>
            <p:nvPr/>
          </p:nvPicPr>
          <p:blipFill>
            <a:blip r:embed="rId3"/>
            <a:srcRect l="4747" t="4762" r="6735" b="22397"/>
            <a:stretch>
              <a:fillRect/>
            </a:stretch>
          </p:blipFill>
          <p:spPr bwMode="auto">
            <a:xfrm>
              <a:off x="1179" y="770"/>
              <a:ext cx="1375" cy="928"/>
            </a:xfrm>
            <a:prstGeom prst="rect">
              <a:avLst/>
            </a:prstGeom>
            <a:noFill/>
            <a:ln w="9525">
              <a:noFill/>
              <a:miter lim="800000"/>
              <a:headEnd/>
              <a:tailEnd/>
            </a:ln>
          </p:spPr>
        </p:pic>
      </p:grpSp>
      <p:grpSp>
        <p:nvGrpSpPr>
          <p:cNvPr id="21510" name="Group 31"/>
          <p:cNvGrpSpPr>
            <a:grpSpLocks/>
          </p:cNvGrpSpPr>
          <p:nvPr/>
        </p:nvGrpSpPr>
        <p:grpSpPr bwMode="auto">
          <a:xfrm>
            <a:off x="2057400" y="457200"/>
            <a:ext cx="1524000" cy="990600"/>
            <a:chOff x="3293" y="817"/>
            <a:chExt cx="2030" cy="1293"/>
          </a:xfrm>
        </p:grpSpPr>
        <p:pic>
          <p:nvPicPr>
            <p:cNvPr id="21519" name="Picture 33"/>
            <p:cNvPicPr>
              <a:picLocks noChangeAspect="1" noChangeArrowheads="1"/>
            </p:cNvPicPr>
            <p:nvPr/>
          </p:nvPicPr>
          <p:blipFill>
            <a:blip r:embed="rId4"/>
            <a:srcRect/>
            <a:stretch>
              <a:fillRect/>
            </a:stretch>
          </p:blipFill>
          <p:spPr bwMode="auto">
            <a:xfrm>
              <a:off x="3944" y="817"/>
              <a:ext cx="698" cy="900"/>
            </a:xfrm>
            <a:prstGeom prst="rect">
              <a:avLst/>
            </a:prstGeom>
            <a:noFill/>
            <a:ln w="9525">
              <a:noFill/>
              <a:miter lim="800000"/>
              <a:headEnd/>
              <a:tailEnd/>
            </a:ln>
          </p:spPr>
        </p:pic>
        <p:sp>
          <p:nvSpPr>
            <p:cNvPr id="21520" name="Text Box 32"/>
            <p:cNvSpPr txBox="1">
              <a:spLocks noChangeArrowheads="1"/>
            </p:cNvSpPr>
            <p:nvPr/>
          </p:nvSpPr>
          <p:spPr bwMode="auto">
            <a:xfrm>
              <a:off x="3293" y="1750"/>
              <a:ext cx="2030" cy="360"/>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GUVERNUL ROMANIEI</a:t>
              </a:r>
              <a:endParaRPr lang="en-US">
                <a:ea typeface="Times New Roman" pitchFamily="18" charset="0"/>
                <a:cs typeface="Arial" charset="0"/>
              </a:endParaRPr>
            </a:p>
          </p:txBody>
        </p:sp>
      </p:grpSp>
      <p:grpSp>
        <p:nvGrpSpPr>
          <p:cNvPr id="21511" name="Group 21"/>
          <p:cNvGrpSpPr>
            <a:grpSpLocks/>
          </p:cNvGrpSpPr>
          <p:nvPr/>
        </p:nvGrpSpPr>
        <p:grpSpPr bwMode="auto">
          <a:xfrm>
            <a:off x="3886200" y="152400"/>
            <a:ext cx="1295400" cy="1239838"/>
            <a:chOff x="5323" y="454"/>
            <a:chExt cx="1800" cy="1656"/>
          </a:xfrm>
        </p:grpSpPr>
        <p:pic>
          <p:nvPicPr>
            <p:cNvPr id="21517" name="Picture 23"/>
            <p:cNvPicPr>
              <a:picLocks noChangeAspect="1" noChangeArrowheads="1"/>
            </p:cNvPicPr>
            <p:nvPr/>
          </p:nvPicPr>
          <p:blipFill>
            <a:blip r:embed="rId5"/>
            <a:srcRect/>
            <a:stretch>
              <a:fillRect/>
            </a:stretch>
          </p:blipFill>
          <p:spPr bwMode="auto">
            <a:xfrm>
              <a:off x="5845" y="454"/>
              <a:ext cx="703" cy="1274"/>
            </a:xfrm>
            <a:prstGeom prst="rect">
              <a:avLst/>
            </a:prstGeom>
            <a:noFill/>
            <a:ln w="9525">
              <a:noFill/>
              <a:miter lim="800000"/>
              <a:headEnd/>
              <a:tailEnd/>
            </a:ln>
          </p:spPr>
        </p:pic>
        <p:sp>
          <p:nvSpPr>
            <p:cNvPr id="21518" name="Text Box 22"/>
            <p:cNvSpPr txBox="1">
              <a:spLocks noChangeArrowheads="1"/>
            </p:cNvSpPr>
            <p:nvPr/>
          </p:nvSpPr>
          <p:spPr bwMode="auto">
            <a:xfrm>
              <a:off x="5323" y="1750"/>
              <a:ext cx="1800" cy="360"/>
            </a:xfrm>
            <a:prstGeom prst="rect">
              <a:avLst/>
            </a:prstGeom>
            <a:solidFill>
              <a:srgbClr val="FFFFFF"/>
            </a:solidFill>
            <a:ln w="9525">
              <a:noFill/>
              <a:miter lim="800000"/>
              <a:headEnd/>
              <a:tailEnd/>
            </a:ln>
          </p:spPr>
          <p:txBody>
            <a:bodyPr lIns="0" rIns="0"/>
            <a:lstStyle/>
            <a:p>
              <a:pPr algn="ctr"/>
              <a:r>
                <a:rPr lang="en-US" sz="600">
                  <a:latin typeface="Trebuchet MS" pitchFamily="34" charset="0"/>
                  <a:ea typeface="Times New Roman" pitchFamily="18" charset="0"/>
                  <a:cs typeface="Arial" charset="0"/>
                </a:rPr>
                <a:t>GUVERNUL REPUBLICII SERBIA</a:t>
              </a:r>
              <a:endParaRPr lang="en-US">
                <a:ea typeface="Times New Roman" pitchFamily="18" charset="0"/>
                <a:cs typeface="Arial" charset="0"/>
              </a:endParaRPr>
            </a:p>
          </p:txBody>
        </p:sp>
      </p:grpSp>
      <p:grpSp>
        <p:nvGrpSpPr>
          <p:cNvPr id="21512" name="Group 28"/>
          <p:cNvGrpSpPr>
            <a:grpSpLocks/>
          </p:cNvGrpSpPr>
          <p:nvPr/>
        </p:nvGrpSpPr>
        <p:grpSpPr bwMode="auto">
          <a:xfrm>
            <a:off x="5638800" y="457200"/>
            <a:ext cx="1143000" cy="965200"/>
            <a:chOff x="7161" y="829"/>
            <a:chExt cx="1539" cy="1281"/>
          </a:xfrm>
        </p:grpSpPr>
        <p:sp>
          <p:nvSpPr>
            <p:cNvPr id="21515" name="Text Box 30"/>
            <p:cNvSpPr txBox="1">
              <a:spLocks noChangeArrowheads="1"/>
            </p:cNvSpPr>
            <p:nvPr/>
          </p:nvSpPr>
          <p:spPr bwMode="auto">
            <a:xfrm>
              <a:off x="7161" y="1699"/>
              <a:ext cx="1539" cy="411"/>
            </a:xfrm>
            <a:prstGeom prst="rect">
              <a:avLst/>
            </a:prstGeom>
            <a:solidFill>
              <a:srgbClr val="FFFFFF"/>
            </a:solidFill>
            <a:ln w="9525">
              <a:noFill/>
              <a:miter lim="800000"/>
              <a:headEnd/>
              <a:tailEnd/>
            </a:ln>
          </p:spPr>
          <p:txBody>
            <a:bodyPr/>
            <a:lstStyle/>
            <a:p>
              <a:pPr algn="ctr"/>
              <a:r>
                <a:rPr lang="en-GB" sz="600">
                  <a:solidFill>
                    <a:srgbClr val="005AA0"/>
                  </a:solidFill>
                  <a:latin typeface="Trebuchet MS" pitchFamily="34" charset="0"/>
                  <a:ea typeface="Times New Roman" pitchFamily="18" charset="0"/>
                  <a:cs typeface="Arial" charset="0"/>
                </a:rPr>
                <a:t>Fonduri Structurale</a:t>
              </a:r>
              <a:endParaRPr lang="en-GB" sz="900">
                <a:ea typeface="Times New Roman" pitchFamily="18" charset="0"/>
                <a:cs typeface="Arial" charset="0"/>
              </a:endParaRPr>
            </a:p>
            <a:p>
              <a:pPr algn="ctr" eaLnBrk="0" hangingPunct="0"/>
              <a:r>
                <a:rPr lang="en-GB" sz="600">
                  <a:solidFill>
                    <a:srgbClr val="005AA0"/>
                  </a:solidFill>
                  <a:latin typeface="Trebuchet MS" pitchFamily="34" charset="0"/>
                  <a:ea typeface="Times New Roman" pitchFamily="18" charset="0"/>
                  <a:cs typeface="Arial" charset="0"/>
                </a:rPr>
                <a:t>2007 - 2013</a:t>
              </a:r>
              <a:endParaRPr lang="en-GB">
                <a:ea typeface="Times New Roman" pitchFamily="18" charset="0"/>
                <a:cs typeface="Arial" charset="0"/>
              </a:endParaRPr>
            </a:p>
          </p:txBody>
        </p:sp>
        <p:pic>
          <p:nvPicPr>
            <p:cNvPr id="21516" name="Picture 29"/>
            <p:cNvPicPr>
              <a:picLocks noChangeAspect="1" noChangeArrowheads="1"/>
            </p:cNvPicPr>
            <p:nvPr/>
          </p:nvPicPr>
          <p:blipFill>
            <a:blip r:embed="rId6"/>
            <a:srcRect/>
            <a:stretch>
              <a:fillRect/>
            </a:stretch>
          </p:blipFill>
          <p:spPr bwMode="auto">
            <a:xfrm>
              <a:off x="7447" y="829"/>
              <a:ext cx="912" cy="888"/>
            </a:xfrm>
            <a:prstGeom prst="rect">
              <a:avLst/>
            </a:prstGeom>
            <a:noFill/>
            <a:ln w="9525">
              <a:noFill/>
              <a:miter lim="800000"/>
              <a:headEnd/>
              <a:tailEnd/>
            </a:ln>
          </p:spPr>
        </p:pic>
      </p:grpSp>
      <p:sp>
        <p:nvSpPr>
          <p:cNvPr id="21513" name="Text Box 4"/>
          <p:cNvSpPr txBox="1">
            <a:spLocks noChangeArrowheads="1"/>
          </p:cNvSpPr>
          <p:nvPr/>
        </p:nvSpPr>
        <p:spPr bwMode="auto">
          <a:xfrm>
            <a:off x="7086600" y="1143000"/>
            <a:ext cx="1371600" cy="222250"/>
          </a:xfrm>
          <a:prstGeom prst="rect">
            <a:avLst/>
          </a:prstGeom>
          <a:solidFill>
            <a:srgbClr val="FFFFFF"/>
          </a:solidFill>
          <a:ln w="9525">
            <a:noFill/>
            <a:miter lim="800000"/>
            <a:headEnd/>
            <a:tailEnd/>
          </a:ln>
        </p:spPr>
        <p:txBody>
          <a:bodyPr lIns="0" rIns="0"/>
          <a:lstStyle/>
          <a:p>
            <a:pPr algn="ctr">
              <a:spcAft>
                <a:spcPts val="1000"/>
              </a:spcAft>
            </a:pPr>
            <a:r>
              <a:rPr lang="ro-RO" sz="600">
                <a:latin typeface="Trebuchet MS" pitchFamily="34" charset="0"/>
                <a:cs typeface="Arial" charset="0"/>
              </a:rPr>
              <a:t>BERZASCA COMMUNE</a:t>
            </a:r>
          </a:p>
          <a:p>
            <a:endParaRPr lang="ro-RO" sz="600">
              <a:latin typeface="Trebuchet MS" pitchFamily="34" charset="0"/>
              <a:cs typeface="Arial" charset="0"/>
            </a:endParaRPr>
          </a:p>
        </p:txBody>
      </p:sp>
      <p:pic>
        <p:nvPicPr>
          <p:cNvPr id="21514" name="Picture 4"/>
          <p:cNvPicPr>
            <a:picLocks noChangeAspect="1" noChangeArrowheads="1"/>
          </p:cNvPicPr>
          <p:nvPr/>
        </p:nvPicPr>
        <p:blipFill>
          <a:blip r:embed="rId7"/>
          <a:srcRect/>
          <a:stretch>
            <a:fillRect/>
          </a:stretch>
        </p:blipFill>
        <p:spPr bwMode="auto">
          <a:xfrm>
            <a:off x="7543800" y="254000"/>
            <a:ext cx="533400" cy="812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1" fontAlgn="auto" hangingPunct="1">
              <a:spcAft>
                <a:spcPts val="0"/>
              </a:spcAft>
              <a:defRPr/>
            </a:pP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r>
            <a:br>
              <a:rPr lang="ro-RO" dirty="0" smtClean="0"/>
            </a:br>
            <a:endParaRPr lang="ro-RO"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eaLnBrk="1" hangingPunct="1">
              <a:buFont typeface="Arial" charset="0"/>
              <a:buNone/>
              <a:defRPr/>
            </a:pPr>
            <a:endParaRPr lang="en-US" sz="1800" dirty="0" smtClean="0"/>
          </a:p>
          <a:p>
            <a:pPr algn="ctr" eaLnBrk="1" hangingPunct="1">
              <a:buNone/>
              <a:defRPr/>
            </a:pPr>
            <a:r>
              <a:rPr lang="en-US" sz="1800" dirty="0"/>
              <a:t>TARGET GROUPS/</a:t>
            </a:r>
            <a:r>
              <a:rPr lang="en-US" sz="1800" dirty="0" smtClean="0"/>
              <a:t>CILJNE </a:t>
            </a:r>
            <a:r>
              <a:rPr lang="en-US" sz="1800" dirty="0"/>
              <a:t>GRUPE</a:t>
            </a:r>
            <a:endParaRPr lang="en-US" sz="1800" dirty="0" smtClean="0"/>
          </a:p>
          <a:p>
            <a:pPr algn="ctr" eaLnBrk="1" hangingPunct="1">
              <a:buFont typeface="Arial" charset="0"/>
              <a:buNone/>
              <a:defRPr/>
            </a:pPr>
            <a:endParaRPr lang="en-US" sz="1800" dirty="0" smtClean="0"/>
          </a:p>
          <a:p>
            <a:pPr algn="just" eaLnBrk="1" hangingPunct="1">
              <a:buFontTx/>
              <a:buChar char="-"/>
              <a:defRPr/>
            </a:pPr>
            <a:r>
              <a:rPr lang="en-US" sz="1800" dirty="0"/>
              <a:t>20 youngsters from Romania and Serbia specifically from the regions of </a:t>
            </a:r>
            <a:r>
              <a:rPr lang="en-US" sz="1800" dirty="0" err="1"/>
              <a:t>Berzasca</a:t>
            </a:r>
            <a:r>
              <a:rPr lang="en-US" sz="1800" dirty="0"/>
              <a:t>, </a:t>
            </a:r>
            <a:r>
              <a:rPr lang="en-US" sz="1800" dirty="0" err="1"/>
              <a:t>Caras</a:t>
            </a:r>
            <a:r>
              <a:rPr lang="en-US" sz="1800" dirty="0"/>
              <a:t> </a:t>
            </a:r>
            <a:r>
              <a:rPr lang="en-US" sz="1800" dirty="0" err="1"/>
              <a:t>Severin</a:t>
            </a:r>
            <a:r>
              <a:rPr lang="en-US" sz="1800" dirty="0"/>
              <a:t> and </a:t>
            </a:r>
            <a:r>
              <a:rPr lang="en-US" sz="1800" dirty="0" err="1" smtClean="0"/>
              <a:t>Golubac</a:t>
            </a:r>
            <a:r>
              <a:rPr lang="en-US" sz="1800" dirty="0" smtClean="0"/>
              <a:t>/20 </a:t>
            </a:r>
            <a:r>
              <a:rPr lang="en-US" sz="1800" dirty="0" err="1"/>
              <a:t>mladi</a:t>
            </a:r>
            <a:r>
              <a:rPr lang="sr-Latn-CS" sz="1800" dirty="0"/>
              <a:t>h</a:t>
            </a:r>
            <a:r>
              <a:rPr lang="en-US" sz="1800" dirty="0"/>
              <a:t> </a:t>
            </a:r>
            <a:r>
              <a:rPr lang="en-US" sz="1800" dirty="0" err="1"/>
              <a:t>iz</a:t>
            </a:r>
            <a:r>
              <a:rPr lang="en-US" sz="1800" dirty="0"/>
              <a:t> </a:t>
            </a:r>
            <a:r>
              <a:rPr lang="en-US" sz="1800" dirty="0" err="1"/>
              <a:t>Rumunije</a:t>
            </a:r>
            <a:r>
              <a:rPr lang="en-US" sz="1800" dirty="0"/>
              <a:t> i </a:t>
            </a:r>
            <a:r>
              <a:rPr lang="en-US" sz="1800" dirty="0" err="1"/>
              <a:t>Srbije</a:t>
            </a:r>
            <a:r>
              <a:rPr lang="en-US" sz="1800" dirty="0"/>
              <a:t> </a:t>
            </a:r>
            <a:r>
              <a:rPr lang="en-US" sz="1800" dirty="0" err="1"/>
              <a:t>konkretno</a:t>
            </a:r>
            <a:r>
              <a:rPr lang="en-US" sz="1800" dirty="0"/>
              <a:t> </a:t>
            </a:r>
            <a:r>
              <a:rPr lang="en-US" sz="1800" dirty="0" err="1"/>
              <a:t>iz</a:t>
            </a:r>
            <a:r>
              <a:rPr lang="en-US" sz="1800" dirty="0"/>
              <a:t> </a:t>
            </a:r>
            <a:r>
              <a:rPr lang="en-US" sz="1800" dirty="0" err="1"/>
              <a:t>oblasti</a:t>
            </a:r>
            <a:r>
              <a:rPr lang="en-US" sz="1800" dirty="0"/>
              <a:t> </a:t>
            </a:r>
            <a:r>
              <a:rPr lang="en-US" sz="1800" dirty="0" err="1"/>
              <a:t>Berzaske</a:t>
            </a:r>
            <a:r>
              <a:rPr lang="en-US" sz="1800" dirty="0"/>
              <a:t>, </a:t>
            </a:r>
            <a:r>
              <a:rPr lang="en-US" sz="1800" dirty="0" err="1"/>
              <a:t>Karaš</a:t>
            </a:r>
            <a:r>
              <a:rPr lang="en-US" sz="1800" dirty="0"/>
              <a:t> </a:t>
            </a:r>
            <a:r>
              <a:rPr lang="en-US" sz="1800" dirty="0" err="1"/>
              <a:t>Severin</a:t>
            </a:r>
            <a:r>
              <a:rPr lang="en-US" sz="1800" dirty="0"/>
              <a:t> i </a:t>
            </a:r>
            <a:r>
              <a:rPr lang="en-US" sz="1800" dirty="0" err="1"/>
              <a:t>Golubac</a:t>
            </a:r>
            <a:r>
              <a:rPr lang="en-US" sz="1800" dirty="0"/>
              <a:t>.</a:t>
            </a:r>
            <a:endParaRPr lang="en-US" sz="1800" dirty="0" smtClean="0"/>
          </a:p>
          <a:p>
            <a:pPr algn="just" eaLnBrk="1" hangingPunct="1">
              <a:buFontTx/>
              <a:buChar char="-"/>
              <a:defRPr/>
            </a:pPr>
            <a:endParaRPr lang="en-US" sz="1800" dirty="0" smtClean="0"/>
          </a:p>
          <a:p>
            <a:pPr algn="just" eaLnBrk="1" hangingPunct="1">
              <a:buFontTx/>
              <a:buChar char="-"/>
              <a:defRPr/>
            </a:pPr>
            <a:r>
              <a:rPr lang="en-US" sz="1800" dirty="0"/>
              <a:t>100 Mountain Bikers (experienced and amateur) from Romania and </a:t>
            </a:r>
            <a:r>
              <a:rPr lang="en-US" sz="1800" dirty="0" smtClean="0"/>
              <a:t>Serbia/100 </a:t>
            </a:r>
            <a:r>
              <a:rPr lang="en-US" sz="1800" dirty="0" err="1"/>
              <a:t>Planinskih</a:t>
            </a:r>
            <a:r>
              <a:rPr lang="en-US" sz="1800" dirty="0"/>
              <a:t> </a:t>
            </a:r>
            <a:r>
              <a:rPr lang="en-US" sz="1800" dirty="0" err="1"/>
              <a:t>Biciklista</a:t>
            </a:r>
            <a:r>
              <a:rPr lang="en-US" sz="1800" dirty="0"/>
              <a:t> (</a:t>
            </a:r>
            <a:r>
              <a:rPr lang="sr-Latn-CS" sz="1800" dirty="0"/>
              <a:t>profesionalaca</a:t>
            </a:r>
            <a:r>
              <a:rPr lang="en-US" sz="1800" dirty="0"/>
              <a:t> i </a:t>
            </a:r>
            <a:r>
              <a:rPr lang="en-US" sz="1800" dirty="0" err="1"/>
              <a:t>amatera</a:t>
            </a:r>
            <a:r>
              <a:rPr lang="en-US" sz="1800" dirty="0"/>
              <a:t>) </a:t>
            </a:r>
            <a:r>
              <a:rPr lang="en-US" sz="1800" dirty="0" err="1"/>
              <a:t>iz</a:t>
            </a:r>
            <a:r>
              <a:rPr lang="en-US" sz="1800" dirty="0"/>
              <a:t> </a:t>
            </a:r>
            <a:r>
              <a:rPr lang="en-US" sz="1800" dirty="0" err="1"/>
              <a:t>Rumunije</a:t>
            </a:r>
            <a:r>
              <a:rPr lang="en-US" sz="1800" dirty="0"/>
              <a:t> i </a:t>
            </a:r>
            <a:r>
              <a:rPr lang="en-US" sz="1800" dirty="0" err="1"/>
              <a:t>Srbije</a:t>
            </a:r>
            <a:endParaRPr lang="ro-RO" sz="1800" dirty="0" smtClean="0"/>
          </a:p>
        </p:txBody>
      </p:sp>
      <p:grpSp>
        <p:nvGrpSpPr>
          <p:cNvPr id="23557" name="Group 24"/>
          <p:cNvGrpSpPr>
            <a:grpSpLocks/>
          </p:cNvGrpSpPr>
          <p:nvPr/>
        </p:nvGrpSpPr>
        <p:grpSpPr bwMode="auto">
          <a:xfrm>
            <a:off x="838200" y="457200"/>
            <a:ext cx="1082675" cy="914400"/>
            <a:chOff x="1101" y="770"/>
            <a:chExt cx="1590" cy="1149"/>
          </a:xfrm>
        </p:grpSpPr>
        <p:sp>
          <p:nvSpPr>
            <p:cNvPr id="23569" name="Text Box 26"/>
            <p:cNvSpPr txBox="1">
              <a:spLocks noChangeArrowheads="1"/>
            </p:cNvSpPr>
            <p:nvPr/>
          </p:nvSpPr>
          <p:spPr bwMode="auto">
            <a:xfrm>
              <a:off x="1101" y="1638"/>
              <a:ext cx="1590" cy="281"/>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UNIUNEA EUROPEANA</a:t>
              </a:r>
              <a:endParaRPr lang="en-US">
                <a:ea typeface="Times New Roman" pitchFamily="18" charset="0"/>
                <a:cs typeface="Arial" charset="0"/>
              </a:endParaRPr>
            </a:p>
          </p:txBody>
        </p:sp>
        <p:pic>
          <p:nvPicPr>
            <p:cNvPr id="23570" name="Picture 25"/>
            <p:cNvPicPr>
              <a:picLocks noChangeAspect="1" noChangeArrowheads="1"/>
            </p:cNvPicPr>
            <p:nvPr/>
          </p:nvPicPr>
          <p:blipFill>
            <a:blip r:embed="rId3"/>
            <a:srcRect l="4747" t="4762" r="6735" b="22397"/>
            <a:stretch>
              <a:fillRect/>
            </a:stretch>
          </p:blipFill>
          <p:spPr bwMode="auto">
            <a:xfrm>
              <a:off x="1179" y="770"/>
              <a:ext cx="1375" cy="928"/>
            </a:xfrm>
            <a:prstGeom prst="rect">
              <a:avLst/>
            </a:prstGeom>
            <a:noFill/>
            <a:ln w="9525">
              <a:noFill/>
              <a:miter lim="800000"/>
              <a:headEnd/>
              <a:tailEnd/>
            </a:ln>
          </p:spPr>
        </p:pic>
      </p:grpSp>
      <p:grpSp>
        <p:nvGrpSpPr>
          <p:cNvPr id="23558" name="Group 31"/>
          <p:cNvGrpSpPr>
            <a:grpSpLocks/>
          </p:cNvGrpSpPr>
          <p:nvPr/>
        </p:nvGrpSpPr>
        <p:grpSpPr bwMode="auto">
          <a:xfrm>
            <a:off x="2057400" y="457200"/>
            <a:ext cx="1524000" cy="990600"/>
            <a:chOff x="3293" y="817"/>
            <a:chExt cx="2030" cy="1293"/>
          </a:xfrm>
        </p:grpSpPr>
        <p:pic>
          <p:nvPicPr>
            <p:cNvPr id="23567" name="Picture 33"/>
            <p:cNvPicPr>
              <a:picLocks noChangeAspect="1" noChangeArrowheads="1"/>
            </p:cNvPicPr>
            <p:nvPr/>
          </p:nvPicPr>
          <p:blipFill>
            <a:blip r:embed="rId4"/>
            <a:srcRect/>
            <a:stretch>
              <a:fillRect/>
            </a:stretch>
          </p:blipFill>
          <p:spPr bwMode="auto">
            <a:xfrm>
              <a:off x="3944" y="817"/>
              <a:ext cx="698" cy="900"/>
            </a:xfrm>
            <a:prstGeom prst="rect">
              <a:avLst/>
            </a:prstGeom>
            <a:noFill/>
            <a:ln w="9525">
              <a:noFill/>
              <a:miter lim="800000"/>
              <a:headEnd/>
              <a:tailEnd/>
            </a:ln>
          </p:spPr>
        </p:pic>
        <p:sp>
          <p:nvSpPr>
            <p:cNvPr id="23568" name="Text Box 32"/>
            <p:cNvSpPr txBox="1">
              <a:spLocks noChangeArrowheads="1"/>
            </p:cNvSpPr>
            <p:nvPr/>
          </p:nvSpPr>
          <p:spPr bwMode="auto">
            <a:xfrm>
              <a:off x="3293" y="1750"/>
              <a:ext cx="2030" cy="360"/>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GUVERNUL ROMANIEI</a:t>
              </a:r>
              <a:endParaRPr lang="en-US">
                <a:ea typeface="Times New Roman" pitchFamily="18" charset="0"/>
                <a:cs typeface="Arial" charset="0"/>
              </a:endParaRPr>
            </a:p>
          </p:txBody>
        </p:sp>
      </p:grpSp>
      <p:grpSp>
        <p:nvGrpSpPr>
          <p:cNvPr id="23559" name="Group 21"/>
          <p:cNvGrpSpPr>
            <a:grpSpLocks/>
          </p:cNvGrpSpPr>
          <p:nvPr/>
        </p:nvGrpSpPr>
        <p:grpSpPr bwMode="auto">
          <a:xfrm>
            <a:off x="3886200" y="152400"/>
            <a:ext cx="1295400" cy="1239838"/>
            <a:chOff x="5323" y="454"/>
            <a:chExt cx="1800" cy="1656"/>
          </a:xfrm>
        </p:grpSpPr>
        <p:pic>
          <p:nvPicPr>
            <p:cNvPr id="23565" name="Picture 23"/>
            <p:cNvPicPr>
              <a:picLocks noChangeAspect="1" noChangeArrowheads="1"/>
            </p:cNvPicPr>
            <p:nvPr/>
          </p:nvPicPr>
          <p:blipFill>
            <a:blip r:embed="rId5"/>
            <a:srcRect/>
            <a:stretch>
              <a:fillRect/>
            </a:stretch>
          </p:blipFill>
          <p:spPr bwMode="auto">
            <a:xfrm>
              <a:off x="5845" y="454"/>
              <a:ext cx="703" cy="1274"/>
            </a:xfrm>
            <a:prstGeom prst="rect">
              <a:avLst/>
            </a:prstGeom>
            <a:noFill/>
            <a:ln w="9525">
              <a:noFill/>
              <a:miter lim="800000"/>
              <a:headEnd/>
              <a:tailEnd/>
            </a:ln>
          </p:spPr>
        </p:pic>
        <p:sp>
          <p:nvSpPr>
            <p:cNvPr id="23566" name="Text Box 22"/>
            <p:cNvSpPr txBox="1">
              <a:spLocks noChangeArrowheads="1"/>
            </p:cNvSpPr>
            <p:nvPr/>
          </p:nvSpPr>
          <p:spPr bwMode="auto">
            <a:xfrm>
              <a:off x="5323" y="1750"/>
              <a:ext cx="1800" cy="360"/>
            </a:xfrm>
            <a:prstGeom prst="rect">
              <a:avLst/>
            </a:prstGeom>
            <a:solidFill>
              <a:srgbClr val="FFFFFF"/>
            </a:solidFill>
            <a:ln w="9525">
              <a:noFill/>
              <a:miter lim="800000"/>
              <a:headEnd/>
              <a:tailEnd/>
            </a:ln>
          </p:spPr>
          <p:txBody>
            <a:bodyPr lIns="0" rIns="0"/>
            <a:lstStyle/>
            <a:p>
              <a:pPr algn="ctr"/>
              <a:r>
                <a:rPr lang="en-US" sz="600">
                  <a:latin typeface="Trebuchet MS" pitchFamily="34" charset="0"/>
                  <a:ea typeface="Times New Roman" pitchFamily="18" charset="0"/>
                  <a:cs typeface="Arial" charset="0"/>
                </a:rPr>
                <a:t>GUVERNUL REPUBLICII SERBIA</a:t>
              </a:r>
              <a:endParaRPr lang="en-US">
                <a:ea typeface="Times New Roman" pitchFamily="18" charset="0"/>
                <a:cs typeface="Arial" charset="0"/>
              </a:endParaRPr>
            </a:p>
          </p:txBody>
        </p:sp>
      </p:grpSp>
      <p:grpSp>
        <p:nvGrpSpPr>
          <p:cNvPr id="23560" name="Group 28"/>
          <p:cNvGrpSpPr>
            <a:grpSpLocks/>
          </p:cNvGrpSpPr>
          <p:nvPr/>
        </p:nvGrpSpPr>
        <p:grpSpPr bwMode="auto">
          <a:xfrm>
            <a:off x="5638800" y="457200"/>
            <a:ext cx="1143000" cy="965200"/>
            <a:chOff x="7161" y="829"/>
            <a:chExt cx="1539" cy="1281"/>
          </a:xfrm>
        </p:grpSpPr>
        <p:sp>
          <p:nvSpPr>
            <p:cNvPr id="23563" name="Text Box 30"/>
            <p:cNvSpPr txBox="1">
              <a:spLocks noChangeArrowheads="1"/>
            </p:cNvSpPr>
            <p:nvPr/>
          </p:nvSpPr>
          <p:spPr bwMode="auto">
            <a:xfrm>
              <a:off x="7161" y="1699"/>
              <a:ext cx="1539" cy="411"/>
            </a:xfrm>
            <a:prstGeom prst="rect">
              <a:avLst/>
            </a:prstGeom>
            <a:solidFill>
              <a:srgbClr val="FFFFFF"/>
            </a:solidFill>
            <a:ln w="9525">
              <a:noFill/>
              <a:miter lim="800000"/>
              <a:headEnd/>
              <a:tailEnd/>
            </a:ln>
          </p:spPr>
          <p:txBody>
            <a:bodyPr/>
            <a:lstStyle/>
            <a:p>
              <a:pPr algn="ctr"/>
              <a:r>
                <a:rPr lang="en-GB" sz="600">
                  <a:solidFill>
                    <a:srgbClr val="005AA0"/>
                  </a:solidFill>
                  <a:latin typeface="Trebuchet MS" pitchFamily="34" charset="0"/>
                  <a:ea typeface="Times New Roman" pitchFamily="18" charset="0"/>
                  <a:cs typeface="Arial" charset="0"/>
                </a:rPr>
                <a:t>Fonduri Structurale</a:t>
              </a:r>
              <a:endParaRPr lang="en-GB" sz="900">
                <a:ea typeface="Times New Roman" pitchFamily="18" charset="0"/>
                <a:cs typeface="Arial" charset="0"/>
              </a:endParaRPr>
            </a:p>
            <a:p>
              <a:pPr algn="ctr" eaLnBrk="0" hangingPunct="0"/>
              <a:r>
                <a:rPr lang="en-GB" sz="600">
                  <a:solidFill>
                    <a:srgbClr val="005AA0"/>
                  </a:solidFill>
                  <a:latin typeface="Trebuchet MS" pitchFamily="34" charset="0"/>
                  <a:ea typeface="Times New Roman" pitchFamily="18" charset="0"/>
                  <a:cs typeface="Arial" charset="0"/>
                </a:rPr>
                <a:t>2007 - 2013</a:t>
              </a:r>
              <a:endParaRPr lang="en-GB">
                <a:ea typeface="Times New Roman" pitchFamily="18" charset="0"/>
                <a:cs typeface="Arial" charset="0"/>
              </a:endParaRPr>
            </a:p>
          </p:txBody>
        </p:sp>
        <p:pic>
          <p:nvPicPr>
            <p:cNvPr id="23564" name="Picture 29"/>
            <p:cNvPicPr>
              <a:picLocks noChangeAspect="1" noChangeArrowheads="1"/>
            </p:cNvPicPr>
            <p:nvPr/>
          </p:nvPicPr>
          <p:blipFill>
            <a:blip r:embed="rId6"/>
            <a:srcRect/>
            <a:stretch>
              <a:fillRect/>
            </a:stretch>
          </p:blipFill>
          <p:spPr bwMode="auto">
            <a:xfrm>
              <a:off x="7447" y="829"/>
              <a:ext cx="912" cy="888"/>
            </a:xfrm>
            <a:prstGeom prst="rect">
              <a:avLst/>
            </a:prstGeom>
            <a:noFill/>
            <a:ln w="9525">
              <a:noFill/>
              <a:miter lim="800000"/>
              <a:headEnd/>
              <a:tailEnd/>
            </a:ln>
          </p:spPr>
        </p:pic>
      </p:grpSp>
      <p:sp>
        <p:nvSpPr>
          <p:cNvPr id="23561" name="Text Box 4"/>
          <p:cNvSpPr txBox="1">
            <a:spLocks noChangeArrowheads="1"/>
          </p:cNvSpPr>
          <p:nvPr/>
        </p:nvSpPr>
        <p:spPr bwMode="auto">
          <a:xfrm>
            <a:off x="7086600" y="1143000"/>
            <a:ext cx="1371600" cy="222250"/>
          </a:xfrm>
          <a:prstGeom prst="rect">
            <a:avLst/>
          </a:prstGeom>
          <a:solidFill>
            <a:srgbClr val="FFFFFF"/>
          </a:solidFill>
          <a:ln w="9525">
            <a:noFill/>
            <a:miter lim="800000"/>
            <a:headEnd/>
            <a:tailEnd/>
          </a:ln>
        </p:spPr>
        <p:txBody>
          <a:bodyPr lIns="0" rIns="0"/>
          <a:lstStyle/>
          <a:p>
            <a:pPr algn="ctr">
              <a:spcAft>
                <a:spcPts val="1000"/>
              </a:spcAft>
            </a:pPr>
            <a:r>
              <a:rPr lang="ro-RO" sz="600">
                <a:latin typeface="Trebuchet MS" pitchFamily="34" charset="0"/>
                <a:cs typeface="Arial" charset="0"/>
              </a:rPr>
              <a:t>BERZASCA COMMUNE</a:t>
            </a:r>
          </a:p>
          <a:p>
            <a:endParaRPr lang="ro-RO" sz="600">
              <a:latin typeface="Trebuchet MS" pitchFamily="34" charset="0"/>
              <a:cs typeface="Arial" charset="0"/>
            </a:endParaRPr>
          </a:p>
        </p:txBody>
      </p:sp>
      <p:pic>
        <p:nvPicPr>
          <p:cNvPr id="23562" name="Picture 4"/>
          <p:cNvPicPr>
            <a:picLocks noChangeAspect="1" noChangeArrowheads="1"/>
          </p:cNvPicPr>
          <p:nvPr/>
        </p:nvPicPr>
        <p:blipFill>
          <a:blip r:embed="rId7"/>
          <a:srcRect/>
          <a:stretch>
            <a:fillRect/>
          </a:stretch>
        </p:blipFill>
        <p:spPr bwMode="auto">
          <a:xfrm>
            <a:off x="7524750" y="260350"/>
            <a:ext cx="533400" cy="812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1" fontAlgn="auto" hangingPunct="1">
              <a:spcAft>
                <a:spcPts val="0"/>
              </a:spcAft>
              <a:defRPr/>
            </a:pP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r>
            <a:br>
              <a:rPr lang="ro-RO" dirty="0" smtClean="0"/>
            </a:br>
            <a:endParaRPr lang="ro-RO"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scene3d>
            <a:camera prst="orthographicFront"/>
            <a:lightRig rig="threePt" dir="t"/>
          </a:scene3d>
          <a:sp3d>
            <a:bevelT w="101600" prst="riblet"/>
          </a:sp3d>
        </p:spPr>
        <p:txBody>
          <a:bodyPr>
            <a:normAutofit/>
          </a:bodyPr>
          <a:lstStyle/>
          <a:p>
            <a:pPr algn="ctr" eaLnBrk="1" hangingPunct="1">
              <a:buNone/>
              <a:defRPr/>
            </a:pPr>
            <a:r>
              <a:rPr lang="en-US" sz="1800" dirty="0"/>
              <a:t>ACTIVITIES</a:t>
            </a:r>
            <a:r>
              <a:rPr lang="en-US" sz="1800" dirty="0" smtClean="0"/>
              <a:t>/AKTIVNOSTI</a:t>
            </a:r>
          </a:p>
          <a:p>
            <a:pPr algn="ctr" eaLnBrk="1" hangingPunct="1">
              <a:buFont typeface="Arial" charset="0"/>
              <a:buNone/>
              <a:defRPr/>
            </a:pPr>
            <a:endParaRPr lang="en-US" sz="1800" dirty="0" smtClean="0"/>
          </a:p>
          <a:p>
            <a:pPr eaLnBrk="1" hangingPunct="1">
              <a:defRPr/>
            </a:pPr>
            <a:r>
              <a:rPr lang="en-US" sz="1800" dirty="0" smtClean="0"/>
              <a:t>A1 </a:t>
            </a:r>
            <a:r>
              <a:rPr lang="en-US" sz="1800" dirty="0"/>
              <a:t>Forming the project </a:t>
            </a:r>
            <a:r>
              <a:rPr lang="en-US" sz="1800" dirty="0" smtClean="0"/>
              <a:t>team/</a:t>
            </a:r>
            <a:r>
              <a:rPr lang="ro-RO" sz="1800" dirty="0" smtClean="0"/>
              <a:t>Formiranje </a:t>
            </a:r>
            <a:r>
              <a:rPr lang="ro-RO" sz="1800" dirty="0"/>
              <a:t>projektnog tima</a:t>
            </a:r>
            <a:endParaRPr lang="ro-RO" sz="1800" dirty="0" smtClean="0"/>
          </a:p>
          <a:p>
            <a:pPr eaLnBrk="1" hangingPunct="1">
              <a:defRPr/>
            </a:pPr>
            <a:r>
              <a:rPr lang="en-US" sz="1800" dirty="0" smtClean="0"/>
              <a:t>A 2 </a:t>
            </a:r>
            <a:r>
              <a:rPr lang="en-US" sz="1800" dirty="0"/>
              <a:t>Promotion </a:t>
            </a:r>
            <a:r>
              <a:rPr lang="en-US" sz="1800" dirty="0" smtClean="0"/>
              <a:t>Campaign/</a:t>
            </a:r>
            <a:r>
              <a:rPr lang="en-US" sz="1800" dirty="0" err="1" smtClean="0"/>
              <a:t>Promotivna</a:t>
            </a:r>
            <a:r>
              <a:rPr lang="en-US" sz="1800" dirty="0" smtClean="0"/>
              <a:t> </a:t>
            </a:r>
            <a:r>
              <a:rPr lang="en-US" sz="1800" dirty="0" err="1"/>
              <a:t>kampanja</a:t>
            </a:r>
            <a:r>
              <a:rPr lang="en-US" sz="1800" dirty="0"/>
              <a:t> </a:t>
            </a:r>
            <a:endParaRPr lang="ro-RO" sz="1800" dirty="0" smtClean="0"/>
          </a:p>
          <a:p>
            <a:pPr eaLnBrk="1" hangingPunct="1">
              <a:defRPr/>
            </a:pPr>
            <a:r>
              <a:rPr lang="en-US" sz="1800" dirty="0" smtClean="0"/>
              <a:t>A 3 </a:t>
            </a:r>
            <a:r>
              <a:rPr lang="en-US" sz="1800" dirty="0"/>
              <a:t>Acquisition of </a:t>
            </a:r>
            <a:r>
              <a:rPr lang="en-US" sz="1800" dirty="0" err="1" smtClean="0"/>
              <a:t>equipments</a:t>
            </a:r>
            <a:r>
              <a:rPr lang="en-US" sz="1800" dirty="0" smtClean="0"/>
              <a:t>/</a:t>
            </a:r>
            <a:r>
              <a:rPr lang="en-US" sz="1800" dirty="0" err="1" smtClean="0"/>
              <a:t>Nabavka</a:t>
            </a:r>
            <a:r>
              <a:rPr lang="en-US" sz="1800" dirty="0" smtClean="0"/>
              <a:t> </a:t>
            </a:r>
            <a:r>
              <a:rPr lang="en-US" sz="1800" dirty="0" err="1"/>
              <a:t>opreme</a:t>
            </a:r>
            <a:r>
              <a:rPr lang="ro-RO" sz="1800" dirty="0"/>
              <a:t> </a:t>
            </a:r>
            <a:endParaRPr lang="ro-RO" sz="1800" dirty="0" smtClean="0"/>
          </a:p>
          <a:p>
            <a:pPr eaLnBrk="1" hangingPunct="1">
              <a:defRPr/>
            </a:pPr>
            <a:r>
              <a:rPr lang="en-US" sz="1800" dirty="0" smtClean="0"/>
              <a:t>A4 </a:t>
            </a:r>
            <a:r>
              <a:rPr lang="en-US" sz="1800" dirty="0"/>
              <a:t>Seminar with MTB </a:t>
            </a:r>
            <a:r>
              <a:rPr lang="en-US" sz="1800" dirty="0" smtClean="0"/>
              <a:t>guides/Seminar </a:t>
            </a:r>
            <a:r>
              <a:rPr lang="en-US" sz="1800" dirty="0" err="1"/>
              <a:t>sa</a:t>
            </a:r>
            <a:r>
              <a:rPr lang="en-US" sz="1800" dirty="0"/>
              <a:t> MTB </a:t>
            </a:r>
            <a:r>
              <a:rPr lang="en-US" sz="1800" dirty="0" err="1"/>
              <a:t>vodičima</a:t>
            </a:r>
            <a:r>
              <a:rPr lang="en-US" sz="1800" dirty="0"/>
              <a:t> </a:t>
            </a:r>
            <a:endParaRPr lang="ro-RO" sz="1800" dirty="0" smtClean="0"/>
          </a:p>
          <a:p>
            <a:pPr eaLnBrk="1" hangingPunct="1">
              <a:defRPr/>
            </a:pPr>
            <a:r>
              <a:rPr lang="en-US" sz="1800" dirty="0" smtClean="0"/>
              <a:t>A 5 </a:t>
            </a:r>
            <a:r>
              <a:rPr lang="en-US" sz="1800" dirty="0"/>
              <a:t>Study </a:t>
            </a:r>
            <a:r>
              <a:rPr lang="en-US" sz="1800" dirty="0" smtClean="0"/>
              <a:t>tour/</a:t>
            </a:r>
            <a:r>
              <a:rPr lang="en-US" sz="1800" dirty="0" err="1" smtClean="0"/>
              <a:t>Studijska</a:t>
            </a:r>
            <a:r>
              <a:rPr lang="en-US" sz="1800" dirty="0" smtClean="0"/>
              <a:t> </a:t>
            </a:r>
            <a:r>
              <a:rPr lang="en-US" sz="1800" dirty="0"/>
              <a:t>p</a:t>
            </a:r>
            <a:r>
              <a:rPr lang="sr-Latn-CS" sz="1800" dirty="0"/>
              <a:t>utovanja</a:t>
            </a:r>
            <a:r>
              <a:rPr lang="en-US" sz="1800" dirty="0"/>
              <a:t> </a:t>
            </a:r>
            <a:endParaRPr lang="ro-RO" sz="1800" dirty="0" smtClean="0"/>
          </a:p>
          <a:p>
            <a:pPr eaLnBrk="1" hangingPunct="1">
              <a:defRPr/>
            </a:pPr>
            <a:r>
              <a:rPr lang="en-US" sz="1800" dirty="0" smtClean="0"/>
              <a:t>A 6 </a:t>
            </a:r>
            <a:r>
              <a:rPr lang="en-US" sz="1800" dirty="0"/>
              <a:t> Publishing MTB Tourism </a:t>
            </a:r>
            <a:r>
              <a:rPr lang="en-US" sz="1800" dirty="0" smtClean="0"/>
              <a:t>Guide/</a:t>
            </a:r>
            <a:r>
              <a:rPr lang="en-US" sz="1800" dirty="0" err="1" smtClean="0"/>
              <a:t>Publikacija</a:t>
            </a:r>
            <a:r>
              <a:rPr lang="en-US" sz="1800" dirty="0" smtClean="0"/>
              <a:t> </a:t>
            </a:r>
            <a:r>
              <a:rPr lang="en-US" sz="1800" dirty="0"/>
              <a:t>MTB </a:t>
            </a:r>
            <a:r>
              <a:rPr lang="en-US" sz="1800" dirty="0" err="1"/>
              <a:t>Turističkog</a:t>
            </a:r>
            <a:r>
              <a:rPr lang="en-US" sz="1800" dirty="0"/>
              <a:t> </a:t>
            </a:r>
            <a:r>
              <a:rPr lang="en-US" sz="1800" dirty="0" err="1" smtClean="0"/>
              <a:t>Vodiča</a:t>
            </a:r>
            <a:r>
              <a:rPr lang="en-US" sz="1800" dirty="0" smtClean="0"/>
              <a:t>	</a:t>
            </a:r>
            <a:endParaRPr lang="ro-RO" sz="1800" dirty="0" smtClean="0"/>
          </a:p>
          <a:p>
            <a:pPr eaLnBrk="1" hangingPunct="1">
              <a:defRPr/>
            </a:pPr>
            <a:r>
              <a:rPr lang="en-US" sz="1800" dirty="0" smtClean="0"/>
              <a:t>A 7 </a:t>
            </a:r>
            <a:r>
              <a:rPr lang="en-US" sz="1800" dirty="0"/>
              <a:t>Sports and cultural </a:t>
            </a:r>
            <a:r>
              <a:rPr lang="en-US" sz="1800" dirty="0" smtClean="0"/>
              <a:t>events /</a:t>
            </a:r>
            <a:r>
              <a:rPr lang="en-US" sz="1800" dirty="0" err="1" smtClean="0"/>
              <a:t>Sportska</a:t>
            </a:r>
            <a:r>
              <a:rPr lang="en-US" sz="1800" dirty="0" smtClean="0"/>
              <a:t> </a:t>
            </a:r>
            <a:r>
              <a:rPr lang="en-US" sz="1800" dirty="0"/>
              <a:t>i </a:t>
            </a:r>
            <a:r>
              <a:rPr lang="en-US" sz="1800" dirty="0" err="1"/>
              <a:t>kulturna</a:t>
            </a:r>
            <a:r>
              <a:rPr lang="en-US" sz="1800" dirty="0"/>
              <a:t> </a:t>
            </a:r>
            <a:r>
              <a:rPr lang="en-US" sz="1800" dirty="0" err="1"/>
              <a:t>dešavanja</a:t>
            </a:r>
            <a:endParaRPr lang="ro-RO" sz="1800" dirty="0" smtClean="0"/>
          </a:p>
          <a:p>
            <a:pPr eaLnBrk="1" hangingPunct="1">
              <a:defRPr/>
            </a:pPr>
            <a:r>
              <a:rPr lang="en-US" sz="1800" dirty="0" smtClean="0"/>
              <a:t>A 8 Banat MTB Marathon/</a:t>
            </a:r>
            <a:r>
              <a:rPr lang="en-US" sz="1800" dirty="0" err="1" smtClean="0"/>
              <a:t>Banatski</a:t>
            </a:r>
            <a:r>
              <a:rPr lang="en-US" sz="1800" dirty="0" smtClean="0"/>
              <a:t> MTB </a:t>
            </a:r>
            <a:r>
              <a:rPr lang="en-US" sz="1800" dirty="0" err="1" smtClean="0"/>
              <a:t>Maraton</a:t>
            </a:r>
            <a:r>
              <a:rPr lang="en-US" sz="1800" dirty="0" smtClean="0"/>
              <a:t> </a:t>
            </a:r>
            <a:endParaRPr lang="ro-RO" sz="1800" dirty="0" smtClean="0"/>
          </a:p>
          <a:p>
            <a:pPr eaLnBrk="1" hangingPunct="1">
              <a:defRPr/>
            </a:pPr>
            <a:r>
              <a:rPr lang="en-US" sz="1800" dirty="0" smtClean="0"/>
              <a:t>A 9 </a:t>
            </a:r>
            <a:r>
              <a:rPr lang="en-US" sz="1800" dirty="0"/>
              <a:t>Project </a:t>
            </a:r>
            <a:r>
              <a:rPr lang="en-US" sz="1800" dirty="0" smtClean="0"/>
              <a:t>management/</a:t>
            </a:r>
            <a:r>
              <a:rPr lang="en-US" sz="1800" dirty="0" err="1" smtClean="0"/>
              <a:t>Upravljanje</a:t>
            </a:r>
            <a:r>
              <a:rPr lang="en-US" sz="1800" dirty="0" smtClean="0"/>
              <a:t> </a:t>
            </a:r>
            <a:r>
              <a:rPr lang="en-US" sz="1800" dirty="0" err="1"/>
              <a:t>projektom</a:t>
            </a:r>
            <a:r>
              <a:rPr lang="en-US" sz="1800" dirty="0"/>
              <a:t> </a:t>
            </a:r>
            <a:endParaRPr lang="ro-RO" sz="1800" dirty="0" smtClean="0"/>
          </a:p>
        </p:txBody>
      </p:sp>
      <p:grpSp>
        <p:nvGrpSpPr>
          <p:cNvPr id="25605" name="Group 24"/>
          <p:cNvGrpSpPr>
            <a:grpSpLocks/>
          </p:cNvGrpSpPr>
          <p:nvPr/>
        </p:nvGrpSpPr>
        <p:grpSpPr bwMode="auto">
          <a:xfrm>
            <a:off x="838200" y="457200"/>
            <a:ext cx="1082675" cy="914400"/>
            <a:chOff x="1101" y="770"/>
            <a:chExt cx="1590" cy="1149"/>
          </a:xfrm>
        </p:grpSpPr>
        <p:sp>
          <p:nvSpPr>
            <p:cNvPr id="25617" name="Text Box 26"/>
            <p:cNvSpPr txBox="1">
              <a:spLocks noChangeArrowheads="1"/>
            </p:cNvSpPr>
            <p:nvPr/>
          </p:nvSpPr>
          <p:spPr bwMode="auto">
            <a:xfrm>
              <a:off x="1101" y="1638"/>
              <a:ext cx="1590" cy="281"/>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UNIUNEA EUROPEANA</a:t>
              </a:r>
              <a:endParaRPr lang="en-US">
                <a:ea typeface="Times New Roman" pitchFamily="18" charset="0"/>
                <a:cs typeface="Arial" charset="0"/>
              </a:endParaRPr>
            </a:p>
          </p:txBody>
        </p:sp>
        <p:pic>
          <p:nvPicPr>
            <p:cNvPr id="25618" name="Picture 25"/>
            <p:cNvPicPr>
              <a:picLocks noChangeAspect="1" noChangeArrowheads="1"/>
            </p:cNvPicPr>
            <p:nvPr/>
          </p:nvPicPr>
          <p:blipFill>
            <a:blip r:embed="rId3"/>
            <a:srcRect l="4747" t="4762" r="6735" b="22397"/>
            <a:stretch>
              <a:fillRect/>
            </a:stretch>
          </p:blipFill>
          <p:spPr bwMode="auto">
            <a:xfrm>
              <a:off x="1179" y="770"/>
              <a:ext cx="1375" cy="928"/>
            </a:xfrm>
            <a:prstGeom prst="rect">
              <a:avLst/>
            </a:prstGeom>
            <a:noFill/>
            <a:ln w="9525">
              <a:noFill/>
              <a:miter lim="800000"/>
              <a:headEnd/>
              <a:tailEnd/>
            </a:ln>
          </p:spPr>
        </p:pic>
      </p:grpSp>
      <p:grpSp>
        <p:nvGrpSpPr>
          <p:cNvPr id="25606" name="Group 31"/>
          <p:cNvGrpSpPr>
            <a:grpSpLocks/>
          </p:cNvGrpSpPr>
          <p:nvPr/>
        </p:nvGrpSpPr>
        <p:grpSpPr bwMode="auto">
          <a:xfrm>
            <a:off x="2057400" y="457200"/>
            <a:ext cx="1524000" cy="990600"/>
            <a:chOff x="3293" y="817"/>
            <a:chExt cx="2030" cy="1293"/>
          </a:xfrm>
        </p:grpSpPr>
        <p:pic>
          <p:nvPicPr>
            <p:cNvPr id="25615" name="Picture 33"/>
            <p:cNvPicPr>
              <a:picLocks noChangeAspect="1" noChangeArrowheads="1"/>
            </p:cNvPicPr>
            <p:nvPr/>
          </p:nvPicPr>
          <p:blipFill>
            <a:blip r:embed="rId4"/>
            <a:srcRect/>
            <a:stretch>
              <a:fillRect/>
            </a:stretch>
          </p:blipFill>
          <p:spPr bwMode="auto">
            <a:xfrm>
              <a:off x="3944" y="817"/>
              <a:ext cx="698" cy="900"/>
            </a:xfrm>
            <a:prstGeom prst="rect">
              <a:avLst/>
            </a:prstGeom>
            <a:noFill/>
            <a:ln w="9525">
              <a:noFill/>
              <a:miter lim="800000"/>
              <a:headEnd/>
              <a:tailEnd/>
            </a:ln>
          </p:spPr>
        </p:pic>
        <p:sp>
          <p:nvSpPr>
            <p:cNvPr id="25616" name="Text Box 32"/>
            <p:cNvSpPr txBox="1">
              <a:spLocks noChangeArrowheads="1"/>
            </p:cNvSpPr>
            <p:nvPr/>
          </p:nvSpPr>
          <p:spPr bwMode="auto">
            <a:xfrm>
              <a:off x="3293" y="1750"/>
              <a:ext cx="2030" cy="360"/>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GUVERNUL ROMANIEI</a:t>
              </a:r>
              <a:endParaRPr lang="en-US">
                <a:ea typeface="Times New Roman" pitchFamily="18" charset="0"/>
                <a:cs typeface="Arial" charset="0"/>
              </a:endParaRPr>
            </a:p>
          </p:txBody>
        </p:sp>
      </p:grpSp>
      <p:grpSp>
        <p:nvGrpSpPr>
          <p:cNvPr id="25607" name="Group 21"/>
          <p:cNvGrpSpPr>
            <a:grpSpLocks/>
          </p:cNvGrpSpPr>
          <p:nvPr/>
        </p:nvGrpSpPr>
        <p:grpSpPr bwMode="auto">
          <a:xfrm>
            <a:off x="3886200" y="152400"/>
            <a:ext cx="1295400" cy="1239838"/>
            <a:chOff x="5323" y="454"/>
            <a:chExt cx="1800" cy="1656"/>
          </a:xfrm>
        </p:grpSpPr>
        <p:pic>
          <p:nvPicPr>
            <p:cNvPr id="25613" name="Picture 23"/>
            <p:cNvPicPr>
              <a:picLocks noChangeAspect="1" noChangeArrowheads="1"/>
            </p:cNvPicPr>
            <p:nvPr/>
          </p:nvPicPr>
          <p:blipFill>
            <a:blip r:embed="rId5"/>
            <a:srcRect/>
            <a:stretch>
              <a:fillRect/>
            </a:stretch>
          </p:blipFill>
          <p:spPr bwMode="auto">
            <a:xfrm>
              <a:off x="5845" y="454"/>
              <a:ext cx="703" cy="1274"/>
            </a:xfrm>
            <a:prstGeom prst="rect">
              <a:avLst/>
            </a:prstGeom>
            <a:noFill/>
            <a:ln w="9525">
              <a:noFill/>
              <a:miter lim="800000"/>
              <a:headEnd/>
              <a:tailEnd/>
            </a:ln>
          </p:spPr>
        </p:pic>
        <p:sp>
          <p:nvSpPr>
            <p:cNvPr id="25614" name="Text Box 22"/>
            <p:cNvSpPr txBox="1">
              <a:spLocks noChangeArrowheads="1"/>
            </p:cNvSpPr>
            <p:nvPr/>
          </p:nvSpPr>
          <p:spPr bwMode="auto">
            <a:xfrm>
              <a:off x="5323" y="1750"/>
              <a:ext cx="1800" cy="360"/>
            </a:xfrm>
            <a:prstGeom prst="rect">
              <a:avLst/>
            </a:prstGeom>
            <a:solidFill>
              <a:srgbClr val="FFFFFF"/>
            </a:solidFill>
            <a:ln w="9525">
              <a:noFill/>
              <a:miter lim="800000"/>
              <a:headEnd/>
              <a:tailEnd/>
            </a:ln>
          </p:spPr>
          <p:txBody>
            <a:bodyPr lIns="0" rIns="0"/>
            <a:lstStyle/>
            <a:p>
              <a:pPr algn="ctr"/>
              <a:r>
                <a:rPr lang="en-US" sz="600">
                  <a:latin typeface="Trebuchet MS" pitchFamily="34" charset="0"/>
                  <a:ea typeface="Times New Roman" pitchFamily="18" charset="0"/>
                  <a:cs typeface="Arial" charset="0"/>
                </a:rPr>
                <a:t>GUVERNUL REPUBLICII SERBIA</a:t>
              </a:r>
              <a:endParaRPr lang="en-US">
                <a:ea typeface="Times New Roman" pitchFamily="18" charset="0"/>
                <a:cs typeface="Arial" charset="0"/>
              </a:endParaRPr>
            </a:p>
          </p:txBody>
        </p:sp>
      </p:grpSp>
      <p:grpSp>
        <p:nvGrpSpPr>
          <p:cNvPr id="25608" name="Group 28"/>
          <p:cNvGrpSpPr>
            <a:grpSpLocks/>
          </p:cNvGrpSpPr>
          <p:nvPr/>
        </p:nvGrpSpPr>
        <p:grpSpPr bwMode="auto">
          <a:xfrm>
            <a:off x="5638800" y="457200"/>
            <a:ext cx="1143000" cy="965200"/>
            <a:chOff x="7161" y="829"/>
            <a:chExt cx="1539" cy="1281"/>
          </a:xfrm>
        </p:grpSpPr>
        <p:sp>
          <p:nvSpPr>
            <p:cNvPr id="25611" name="Text Box 30"/>
            <p:cNvSpPr txBox="1">
              <a:spLocks noChangeArrowheads="1"/>
            </p:cNvSpPr>
            <p:nvPr/>
          </p:nvSpPr>
          <p:spPr bwMode="auto">
            <a:xfrm>
              <a:off x="7161" y="1699"/>
              <a:ext cx="1539" cy="411"/>
            </a:xfrm>
            <a:prstGeom prst="rect">
              <a:avLst/>
            </a:prstGeom>
            <a:solidFill>
              <a:srgbClr val="FFFFFF"/>
            </a:solidFill>
            <a:ln w="9525">
              <a:noFill/>
              <a:miter lim="800000"/>
              <a:headEnd/>
              <a:tailEnd/>
            </a:ln>
          </p:spPr>
          <p:txBody>
            <a:bodyPr/>
            <a:lstStyle/>
            <a:p>
              <a:pPr algn="ctr"/>
              <a:r>
                <a:rPr lang="en-GB" sz="600">
                  <a:solidFill>
                    <a:srgbClr val="005AA0"/>
                  </a:solidFill>
                  <a:latin typeface="Trebuchet MS" pitchFamily="34" charset="0"/>
                  <a:ea typeface="Times New Roman" pitchFamily="18" charset="0"/>
                  <a:cs typeface="Arial" charset="0"/>
                </a:rPr>
                <a:t>Fonduri Structurale</a:t>
              </a:r>
              <a:endParaRPr lang="en-GB" sz="900">
                <a:ea typeface="Times New Roman" pitchFamily="18" charset="0"/>
                <a:cs typeface="Arial" charset="0"/>
              </a:endParaRPr>
            </a:p>
            <a:p>
              <a:pPr algn="ctr" eaLnBrk="0" hangingPunct="0"/>
              <a:r>
                <a:rPr lang="en-GB" sz="600">
                  <a:solidFill>
                    <a:srgbClr val="005AA0"/>
                  </a:solidFill>
                  <a:latin typeface="Trebuchet MS" pitchFamily="34" charset="0"/>
                  <a:ea typeface="Times New Roman" pitchFamily="18" charset="0"/>
                  <a:cs typeface="Arial" charset="0"/>
                </a:rPr>
                <a:t>2007 - 2013</a:t>
              </a:r>
              <a:endParaRPr lang="en-GB">
                <a:ea typeface="Times New Roman" pitchFamily="18" charset="0"/>
                <a:cs typeface="Arial" charset="0"/>
              </a:endParaRPr>
            </a:p>
          </p:txBody>
        </p:sp>
        <p:pic>
          <p:nvPicPr>
            <p:cNvPr id="25612" name="Picture 29"/>
            <p:cNvPicPr>
              <a:picLocks noChangeAspect="1" noChangeArrowheads="1"/>
            </p:cNvPicPr>
            <p:nvPr/>
          </p:nvPicPr>
          <p:blipFill>
            <a:blip r:embed="rId6"/>
            <a:srcRect/>
            <a:stretch>
              <a:fillRect/>
            </a:stretch>
          </p:blipFill>
          <p:spPr bwMode="auto">
            <a:xfrm>
              <a:off x="7447" y="829"/>
              <a:ext cx="912" cy="888"/>
            </a:xfrm>
            <a:prstGeom prst="rect">
              <a:avLst/>
            </a:prstGeom>
            <a:noFill/>
            <a:ln w="9525">
              <a:noFill/>
              <a:miter lim="800000"/>
              <a:headEnd/>
              <a:tailEnd/>
            </a:ln>
          </p:spPr>
        </p:pic>
      </p:grpSp>
      <p:sp>
        <p:nvSpPr>
          <p:cNvPr id="25609" name="Text Box 4"/>
          <p:cNvSpPr txBox="1">
            <a:spLocks noChangeArrowheads="1"/>
          </p:cNvSpPr>
          <p:nvPr/>
        </p:nvSpPr>
        <p:spPr bwMode="auto">
          <a:xfrm>
            <a:off x="7086600" y="1143000"/>
            <a:ext cx="1371600" cy="222250"/>
          </a:xfrm>
          <a:prstGeom prst="rect">
            <a:avLst/>
          </a:prstGeom>
          <a:solidFill>
            <a:srgbClr val="FFFFFF"/>
          </a:solidFill>
          <a:ln w="9525">
            <a:noFill/>
            <a:miter lim="800000"/>
            <a:headEnd/>
            <a:tailEnd/>
          </a:ln>
        </p:spPr>
        <p:txBody>
          <a:bodyPr lIns="0" rIns="0"/>
          <a:lstStyle/>
          <a:p>
            <a:pPr algn="ctr">
              <a:spcAft>
                <a:spcPts val="1000"/>
              </a:spcAft>
            </a:pPr>
            <a:r>
              <a:rPr lang="ro-RO" sz="600">
                <a:latin typeface="Trebuchet MS" pitchFamily="34" charset="0"/>
                <a:cs typeface="Arial" charset="0"/>
              </a:rPr>
              <a:t>BERZASCA COMMUNE</a:t>
            </a:r>
          </a:p>
          <a:p>
            <a:endParaRPr lang="ro-RO" sz="600">
              <a:latin typeface="Trebuchet MS" pitchFamily="34" charset="0"/>
              <a:cs typeface="Arial" charset="0"/>
            </a:endParaRPr>
          </a:p>
        </p:txBody>
      </p:sp>
      <p:pic>
        <p:nvPicPr>
          <p:cNvPr id="25610" name="Picture 4"/>
          <p:cNvPicPr>
            <a:picLocks noChangeAspect="1" noChangeArrowheads="1"/>
          </p:cNvPicPr>
          <p:nvPr/>
        </p:nvPicPr>
        <p:blipFill>
          <a:blip r:embed="rId7"/>
          <a:srcRect/>
          <a:stretch>
            <a:fillRect/>
          </a:stretch>
        </p:blipFill>
        <p:spPr bwMode="auto">
          <a:xfrm>
            <a:off x="7543800" y="254000"/>
            <a:ext cx="533400" cy="8128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1" fontAlgn="auto" hangingPunct="1">
              <a:spcAft>
                <a:spcPts val="0"/>
              </a:spcAft>
              <a:defRPr/>
            </a:pP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r>
            <a:br>
              <a:rPr lang="ro-RO" dirty="0" smtClean="0"/>
            </a:br>
            <a:endParaRPr lang="ro-RO"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effectLst>
            <a:innerShdw blurRad="63500" dist="50800" dir="10800000">
              <a:prstClr val="black">
                <a:alpha val="50000"/>
              </a:prstClr>
            </a:innerShdw>
          </a:effectLst>
          <a:scene3d>
            <a:camera prst="orthographicFront"/>
            <a:lightRig rig="threePt" dir="t"/>
          </a:scene3d>
          <a:sp3d>
            <a:bevelT w="139700" prst="cross"/>
          </a:sp3d>
        </p:spPr>
        <p:txBody>
          <a:bodyPr>
            <a:normAutofit/>
          </a:bodyPr>
          <a:lstStyle/>
          <a:p>
            <a:pPr eaLnBrk="1" hangingPunct="1">
              <a:lnSpc>
                <a:spcPct val="90000"/>
              </a:lnSpc>
              <a:buNone/>
              <a:defRPr/>
            </a:pPr>
            <a:r>
              <a:rPr lang="en-US" dirty="0" smtClean="0"/>
              <a:t>Equipment </a:t>
            </a:r>
            <a:r>
              <a:rPr lang="en-US" dirty="0"/>
              <a:t>to be </a:t>
            </a:r>
            <a:r>
              <a:rPr lang="en-US" dirty="0" smtClean="0"/>
              <a:t>purchased/</a:t>
            </a:r>
            <a:r>
              <a:rPr lang="sr-Latn-CS" dirty="0" smtClean="0"/>
              <a:t>Nabavka </a:t>
            </a:r>
            <a:r>
              <a:rPr lang="sr-Latn-CS" dirty="0"/>
              <a:t>o</a:t>
            </a:r>
            <a:r>
              <a:rPr lang="en-US" dirty="0" err="1"/>
              <a:t>prem</a:t>
            </a:r>
            <a:r>
              <a:rPr lang="sr-Latn-CS" dirty="0"/>
              <a:t>e</a:t>
            </a:r>
            <a:r>
              <a:rPr lang="en-US" dirty="0"/>
              <a:t> </a:t>
            </a:r>
            <a:endParaRPr lang="en-US" dirty="0" smtClean="0"/>
          </a:p>
          <a:p>
            <a:pPr eaLnBrk="1" hangingPunct="1">
              <a:lnSpc>
                <a:spcPct val="90000"/>
              </a:lnSpc>
              <a:buFont typeface="Arial" charset="0"/>
              <a:buNone/>
              <a:defRPr/>
            </a:pPr>
            <a:endParaRPr lang="ro-RO" dirty="0" smtClean="0"/>
          </a:p>
          <a:p>
            <a:pPr eaLnBrk="1" hangingPunct="1">
              <a:lnSpc>
                <a:spcPct val="90000"/>
              </a:lnSpc>
              <a:defRPr/>
            </a:pPr>
            <a:r>
              <a:rPr lang="en-US" dirty="0" smtClean="0"/>
              <a:t>BUS/</a:t>
            </a:r>
            <a:r>
              <a:rPr lang="ro-RO" dirty="0" smtClean="0"/>
              <a:t>Autobus</a:t>
            </a:r>
            <a:endParaRPr lang="en-US" dirty="0" smtClean="0"/>
          </a:p>
          <a:p>
            <a:pPr eaLnBrk="1" hangingPunct="1">
              <a:lnSpc>
                <a:spcPct val="90000"/>
              </a:lnSpc>
              <a:defRPr/>
            </a:pPr>
            <a:r>
              <a:rPr lang="en-GB" dirty="0"/>
              <a:t>GPS´s and accessories, licenses of digital maps, 12V – 220V convertors, laptops, </a:t>
            </a:r>
            <a:r>
              <a:rPr lang="en-GB" dirty="0" smtClean="0"/>
              <a:t>printers</a:t>
            </a:r>
            <a:r>
              <a:rPr lang="en-US" dirty="0" smtClean="0"/>
              <a:t>/</a:t>
            </a:r>
            <a:r>
              <a:rPr lang="en-GB" dirty="0" smtClean="0"/>
              <a:t>GPS</a:t>
            </a:r>
            <a:r>
              <a:rPr lang="en-US" dirty="0" smtClean="0"/>
              <a:t> </a:t>
            </a:r>
            <a:r>
              <a:rPr lang="en-US" dirty="0" err="1"/>
              <a:t>uređaji</a:t>
            </a:r>
            <a:r>
              <a:rPr lang="en-US" dirty="0"/>
              <a:t> i </a:t>
            </a:r>
            <a:r>
              <a:rPr lang="en-US" dirty="0" err="1"/>
              <a:t>dodatna</a:t>
            </a:r>
            <a:r>
              <a:rPr lang="en-US" dirty="0"/>
              <a:t> </a:t>
            </a:r>
            <a:r>
              <a:rPr lang="en-US" dirty="0" err="1"/>
              <a:t>oprema</a:t>
            </a:r>
            <a:r>
              <a:rPr lang="en-GB" dirty="0"/>
              <a:t> , </a:t>
            </a:r>
            <a:r>
              <a:rPr lang="en-US" dirty="0" err="1"/>
              <a:t>licence</a:t>
            </a:r>
            <a:r>
              <a:rPr lang="en-US" dirty="0"/>
              <a:t> </a:t>
            </a:r>
            <a:r>
              <a:rPr lang="en-US" dirty="0" err="1"/>
              <a:t>za</a:t>
            </a:r>
            <a:r>
              <a:rPr lang="en-US" dirty="0"/>
              <a:t> </a:t>
            </a:r>
            <a:r>
              <a:rPr lang="en-US" dirty="0" err="1"/>
              <a:t>digitalne</a:t>
            </a:r>
            <a:r>
              <a:rPr lang="en-US" dirty="0"/>
              <a:t> </a:t>
            </a:r>
            <a:r>
              <a:rPr lang="en-US" dirty="0" err="1"/>
              <a:t>mape</a:t>
            </a:r>
            <a:r>
              <a:rPr lang="ro-RO" dirty="0"/>
              <a:t>, konvertori 12-220 V, laptopovi, štampači </a:t>
            </a:r>
            <a:endParaRPr lang="ro-RO" dirty="0" smtClean="0"/>
          </a:p>
          <a:p>
            <a:pPr eaLnBrk="1" hangingPunct="1">
              <a:lnSpc>
                <a:spcPct val="90000"/>
              </a:lnSpc>
              <a:defRPr/>
            </a:pPr>
            <a:r>
              <a:rPr lang="en-US" dirty="0"/>
              <a:t>14 </a:t>
            </a:r>
            <a:r>
              <a:rPr lang="ro-RO" dirty="0"/>
              <a:t>MTB </a:t>
            </a:r>
            <a:r>
              <a:rPr lang="ro-RO" dirty="0" smtClean="0"/>
              <a:t>bikes</a:t>
            </a:r>
            <a:r>
              <a:rPr lang="en-US" dirty="0" smtClean="0"/>
              <a:t>/</a:t>
            </a:r>
            <a:r>
              <a:rPr lang="ro-RO" dirty="0"/>
              <a:t>14 </a:t>
            </a:r>
            <a:r>
              <a:rPr lang="en-US" dirty="0"/>
              <a:t>MTB </a:t>
            </a:r>
            <a:r>
              <a:rPr lang="en-US" dirty="0" err="1"/>
              <a:t>bicikli</a:t>
            </a:r>
            <a:r>
              <a:rPr lang="en-US" dirty="0"/>
              <a:t>  </a:t>
            </a:r>
            <a:endParaRPr lang="en-US" dirty="0" smtClean="0"/>
          </a:p>
          <a:p>
            <a:pPr eaLnBrk="1" hangingPunct="1">
              <a:lnSpc>
                <a:spcPct val="90000"/>
              </a:lnSpc>
              <a:defRPr/>
            </a:pPr>
            <a:r>
              <a:rPr lang="en-US" dirty="0" smtClean="0"/>
              <a:t>Paint </a:t>
            </a:r>
            <a:r>
              <a:rPr lang="en-US" dirty="0"/>
              <a:t>and brushes in order to sign 3 MTB trails </a:t>
            </a:r>
            <a:r>
              <a:rPr lang="en-US" dirty="0" smtClean="0"/>
              <a:t>/</a:t>
            </a:r>
            <a:r>
              <a:rPr lang="en-US" dirty="0" err="1" smtClean="0"/>
              <a:t>Boja</a:t>
            </a:r>
            <a:r>
              <a:rPr lang="en-US" dirty="0" smtClean="0"/>
              <a:t> </a:t>
            </a:r>
            <a:r>
              <a:rPr lang="en-US" dirty="0"/>
              <a:t>i </a:t>
            </a:r>
            <a:r>
              <a:rPr lang="en-US" dirty="0" err="1"/>
              <a:t>četke</a:t>
            </a:r>
            <a:r>
              <a:rPr lang="en-US" dirty="0"/>
              <a:t> </a:t>
            </a:r>
            <a:r>
              <a:rPr lang="en-US" dirty="0" err="1"/>
              <a:t>za</a:t>
            </a:r>
            <a:r>
              <a:rPr lang="en-US" dirty="0"/>
              <a:t> </a:t>
            </a:r>
            <a:r>
              <a:rPr lang="en-US" dirty="0" err="1"/>
              <a:t>obeležavanje</a:t>
            </a:r>
            <a:r>
              <a:rPr lang="en-US" dirty="0"/>
              <a:t> 3 MTB </a:t>
            </a:r>
            <a:r>
              <a:rPr lang="en-US" dirty="0" err="1"/>
              <a:t>putanje</a:t>
            </a:r>
            <a:r>
              <a:rPr lang="en-US" dirty="0"/>
              <a:t> </a:t>
            </a:r>
            <a:endParaRPr lang="ro-RO" dirty="0" smtClean="0"/>
          </a:p>
          <a:p>
            <a:pPr eaLnBrk="1" hangingPunct="1">
              <a:lnSpc>
                <a:spcPct val="90000"/>
              </a:lnSpc>
              <a:defRPr/>
            </a:pPr>
            <a:endParaRPr lang="ro-RO" dirty="0" smtClean="0"/>
          </a:p>
        </p:txBody>
      </p:sp>
      <p:grpSp>
        <p:nvGrpSpPr>
          <p:cNvPr id="27653" name="Group 24"/>
          <p:cNvGrpSpPr>
            <a:grpSpLocks/>
          </p:cNvGrpSpPr>
          <p:nvPr/>
        </p:nvGrpSpPr>
        <p:grpSpPr bwMode="auto">
          <a:xfrm>
            <a:off x="838200" y="457200"/>
            <a:ext cx="1082675" cy="914400"/>
            <a:chOff x="1101" y="770"/>
            <a:chExt cx="1590" cy="1149"/>
          </a:xfrm>
        </p:grpSpPr>
        <p:sp>
          <p:nvSpPr>
            <p:cNvPr id="27665" name="Text Box 26"/>
            <p:cNvSpPr txBox="1">
              <a:spLocks noChangeArrowheads="1"/>
            </p:cNvSpPr>
            <p:nvPr/>
          </p:nvSpPr>
          <p:spPr bwMode="auto">
            <a:xfrm>
              <a:off x="1101" y="1638"/>
              <a:ext cx="1590" cy="281"/>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UNIUNEA EUROPEANA</a:t>
              </a:r>
              <a:endParaRPr lang="en-US">
                <a:ea typeface="Times New Roman" pitchFamily="18" charset="0"/>
                <a:cs typeface="Arial" charset="0"/>
              </a:endParaRPr>
            </a:p>
          </p:txBody>
        </p:sp>
        <p:pic>
          <p:nvPicPr>
            <p:cNvPr id="27666" name="Picture 25"/>
            <p:cNvPicPr>
              <a:picLocks noChangeAspect="1" noChangeArrowheads="1"/>
            </p:cNvPicPr>
            <p:nvPr/>
          </p:nvPicPr>
          <p:blipFill>
            <a:blip r:embed="rId3"/>
            <a:srcRect l="4747" t="4762" r="6735" b="22397"/>
            <a:stretch>
              <a:fillRect/>
            </a:stretch>
          </p:blipFill>
          <p:spPr bwMode="auto">
            <a:xfrm>
              <a:off x="1179" y="770"/>
              <a:ext cx="1375" cy="928"/>
            </a:xfrm>
            <a:prstGeom prst="rect">
              <a:avLst/>
            </a:prstGeom>
            <a:noFill/>
            <a:ln w="9525">
              <a:noFill/>
              <a:miter lim="800000"/>
              <a:headEnd/>
              <a:tailEnd/>
            </a:ln>
          </p:spPr>
        </p:pic>
      </p:grpSp>
      <p:grpSp>
        <p:nvGrpSpPr>
          <p:cNvPr id="27654" name="Group 31"/>
          <p:cNvGrpSpPr>
            <a:grpSpLocks/>
          </p:cNvGrpSpPr>
          <p:nvPr/>
        </p:nvGrpSpPr>
        <p:grpSpPr bwMode="auto">
          <a:xfrm>
            <a:off x="2057400" y="457200"/>
            <a:ext cx="1524000" cy="990600"/>
            <a:chOff x="3293" y="817"/>
            <a:chExt cx="2030" cy="1293"/>
          </a:xfrm>
        </p:grpSpPr>
        <p:pic>
          <p:nvPicPr>
            <p:cNvPr id="27663" name="Picture 33"/>
            <p:cNvPicPr>
              <a:picLocks noChangeAspect="1" noChangeArrowheads="1"/>
            </p:cNvPicPr>
            <p:nvPr/>
          </p:nvPicPr>
          <p:blipFill>
            <a:blip r:embed="rId4"/>
            <a:srcRect/>
            <a:stretch>
              <a:fillRect/>
            </a:stretch>
          </p:blipFill>
          <p:spPr bwMode="auto">
            <a:xfrm>
              <a:off x="3944" y="817"/>
              <a:ext cx="698" cy="900"/>
            </a:xfrm>
            <a:prstGeom prst="rect">
              <a:avLst/>
            </a:prstGeom>
            <a:noFill/>
            <a:ln w="9525">
              <a:noFill/>
              <a:miter lim="800000"/>
              <a:headEnd/>
              <a:tailEnd/>
            </a:ln>
          </p:spPr>
        </p:pic>
        <p:sp>
          <p:nvSpPr>
            <p:cNvPr id="27664" name="Text Box 32"/>
            <p:cNvSpPr txBox="1">
              <a:spLocks noChangeArrowheads="1"/>
            </p:cNvSpPr>
            <p:nvPr/>
          </p:nvSpPr>
          <p:spPr bwMode="auto">
            <a:xfrm>
              <a:off x="3293" y="1750"/>
              <a:ext cx="2030" cy="360"/>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GUVERNUL ROMANIEI</a:t>
              </a:r>
              <a:endParaRPr lang="en-US">
                <a:ea typeface="Times New Roman" pitchFamily="18" charset="0"/>
                <a:cs typeface="Arial" charset="0"/>
              </a:endParaRPr>
            </a:p>
          </p:txBody>
        </p:sp>
      </p:grpSp>
      <p:grpSp>
        <p:nvGrpSpPr>
          <p:cNvPr id="27655" name="Group 21"/>
          <p:cNvGrpSpPr>
            <a:grpSpLocks/>
          </p:cNvGrpSpPr>
          <p:nvPr/>
        </p:nvGrpSpPr>
        <p:grpSpPr bwMode="auto">
          <a:xfrm>
            <a:off x="3886200" y="152400"/>
            <a:ext cx="1295400" cy="1239838"/>
            <a:chOff x="5323" y="454"/>
            <a:chExt cx="1800" cy="1656"/>
          </a:xfrm>
        </p:grpSpPr>
        <p:pic>
          <p:nvPicPr>
            <p:cNvPr id="27661" name="Picture 23"/>
            <p:cNvPicPr>
              <a:picLocks noChangeAspect="1" noChangeArrowheads="1"/>
            </p:cNvPicPr>
            <p:nvPr/>
          </p:nvPicPr>
          <p:blipFill>
            <a:blip r:embed="rId5"/>
            <a:srcRect/>
            <a:stretch>
              <a:fillRect/>
            </a:stretch>
          </p:blipFill>
          <p:spPr bwMode="auto">
            <a:xfrm>
              <a:off x="5845" y="454"/>
              <a:ext cx="703" cy="1274"/>
            </a:xfrm>
            <a:prstGeom prst="rect">
              <a:avLst/>
            </a:prstGeom>
            <a:noFill/>
            <a:ln w="9525">
              <a:noFill/>
              <a:miter lim="800000"/>
              <a:headEnd/>
              <a:tailEnd/>
            </a:ln>
          </p:spPr>
        </p:pic>
        <p:sp>
          <p:nvSpPr>
            <p:cNvPr id="27662" name="Text Box 22"/>
            <p:cNvSpPr txBox="1">
              <a:spLocks noChangeArrowheads="1"/>
            </p:cNvSpPr>
            <p:nvPr/>
          </p:nvSpPr>
          <p:spPr bwMode="auto">
            <a:xfrm>
              <a:off x="5323" y="1750"/>
              <a:ext cx="1800" cy="360"/>
            </a:xfrm>
            <a:prstGeom prst="rect">
              <a:avLst/>
            </a:prstGeom>
            <a:solidFill>
              <a:srgbClr val="FFFFFF"/>
            </a:solidFill>
            <a:ln w="9525">
              <a:noFill/>
              <a:miter lim="800000"/>
              <a:headEnd/>
              <a:tailEnd/>
            </a:ln>
          </p:spPr>
          <p:txBody>
            <a:bodyPr lIns="0" rIns="0"/>
            <a:lstStyle/>
            <a:p>
              <a:pPr algn="ctr"/>
              <a:r>
                <a:rPr lang="en-US" sz="600">
                  <a:latin typeface="Trebuchet MS" pitchFamily="34" charset="0"/>
                  <a:ea typeface="Times New Roman" pitchFamily="18" charset="0"/>
                  <a:cs typeface="Arial" charset="0"/>
                </a:rPr>
                <a:t>GUVERNUL REPUBLICII SERBIA</a:t>
              </a:r>
              <a:endParaRPr lang="en-US">
                <a:ea typeface="Times New Roman" pitchFamily="18" charset="0"/>
                <a:cs typeface="Arial" charset="0"/>
              </a:endParaRPr>
            </a:p>
          </p:txBody>
        </p:sp>
      </p:grpSp>
      <p:grpSp>
        <p:nvGrpSpPr>
          <p:cNvPr id="27656" name="Group 28"/>
          <p:cNvGrpSpPr>
            <a:grpSpLocks/>
          </p:cNvGrpSpPr>
          <p:nvPr/>
        </p:nvGrpSpPr>
        <p:grpSpPr bwMode="auto">
          <a:xfrm>
            <a:off x="5638800" y="457200"/>
            <a:ext cx="1143000" cy="965200"/>
            <a:chOff x="7161" y="829"/>
            <a:chExt cx="1539" cy="1281"/>
          </a:xfrm>
        </p:grpSpPr>
        <p:sp>
          <p:nvSpPr>
            <p:cNvPr id="27659" name="Text Box 30"/>
            <p:cNvSpPr txBox="1">
              <a:spLocks noChangeArrowheads="1"/>
            </p:cNvSpPr>
            <p:nvPr/>
          </p:nvSpPr>
          <p:spPr bwMode="auto">
            <a:xfrm>
              <a:off x="7161" y="1699"/>
              <a:ext cx="1539" cy="411"/>
            </a:xfrm>
            <a:prstGeom prst="rect">
              <a:avLst/>
            </a:prstGeom>
            <a:solidFill>
              <a:srgbClr val="FFFFFF"/>
            </a:solidFill>
            <a:ln w="9525">
              <a:noFill/>
              <a:miter lim="800000"/>
              <a:headEnd/>
              <a:tailEnd/>
            </a:ln>
          </p:spPr>
          <p:txBody>
            <a:bodyPr/>
            <a:lstStyle/>
            <a:p>
              <a:pPr algn="ctr"/>
              <a:r>
                <a:rPr lang="en-GB" sz="600">
                  <a:solidFill>
                    <a:srgbClr val="005AA0"/>
                  </a:solidFill>
                  <a:latin typeface="Trebuchet MS" pitchFamily="34" charset="0"/>
                  <a:ea typeface="Times New Roman" pitchFamily="18" charset="0"/>
                  <a:cs typeface="Arial" charset="0"/>
                </a:rPr>
                <a:t>Fonduri Structurale</a:t>
              </a:r>
              <a:endParaRPr lang="en-GB" sz="900">
                <a:ea typeface="Times New Roman" pitchFamily="18" charset="0"/>
                <a:cs typeface="Arial" charset="0"/>
              </a:endParaRPr>
            </a:p>
            <a:p>
              <a:pPr algn="ctr" eaLnBrk="0" hangingPunct="0"/>
              <a:r>
                <a:rPr lang="en-GB" sz="600">
                  <a:solidFill>
                    <a:srgbClr val="005AA0"/>
                  </a:solidFill>
                  <a:latin typeface="Trebuchet MS" pitchFamily="34" charset="0"/>
                  <a:ea typeface="Times New Roman" pitchFamily="18" charset="0"/>
                  <a:cs typeface="Arial" charset="0"/>
                </a:rPr>
                <a:t>2007 - 2013</a:t>
              </a:r>
              <a:endParaRPr lang="en-GB">
                <a:ea typeface="Times New Roman" pitchFamily="18" charset="0"/>
                <a:cs typeface="Arial" charset="0"/>
              </a:endParaRPr>
            </a:p>
          </p:txBody>
        </p:sp>
        <p:pic>
          <p:nvPicPr>
            <p:cNvPr id="27660" name="Picture 29"/>
            <p:cNvPicPr>
              <a:picLocks noChangeAspect="1" noChangeArrowheads="1"/>
            </p:cNvPicPr>
            <p:nvPr/>
          </p:nvPicPr>
          <p:blipFill>
            <a:blip r:embed="rId6"/>
            <a:srcRect/>
            <a:stretch>
              <a:fillRect/>
            </a:stretch>
          </p:blipFill>
          <p:spPr bwMode="auto">
            <a:xfrm>
              <a:off x="7447" y="829"/>
              <a:ext cx="912" cy="888"/>
            </a:xfrm>
            <a:prstGeom prst="rect">
              <a:avLst/>
            </a:prstGeom>
            <a:noFill/>
            <a:ln w="9525">
              <a:noFill/>
              <a:miter lim="800000"/>
              <a:headEnd/>
              <a:tailEnd/>
            </a:ln>
          </p:spPr>
        </p:pic>
      </p:grpSp>
      <p:sp>
        <p:nvSpPr>
          <p:cNvPr id="27657" name="Text Box 4"/>
          <p:cNvSpPr txBox="1">
            <a:spLocks noChangeArrowheads="1"/>
          </p:cNvSpPr>
          <p:nvPr/>
        </p:nvSpPr>
        <p:spPr bwMode="auto">
          <a:xfrm>
            <a:off x="7086600" y="1143000"/>
            <a:ext cx="1371600" cy="222250"/>
          </a:xfrm>
          <a:prstGeom prst="rect">
            <a:avLst/>
          </a:prstGeom>
          <a:solidFill>
            <a:srgbClr val="FFFFFF"/>
          </a:solidFill>
          <a:ln w="9525">
            <a:noFill/>
            <a:miter lim="800000"/>
            <a:headEnd/>
            <a:tailEnd/>
          </a:ln>
        </p:spPr>
        <p:txBody>
          <a:bodyPr lIns="0" rIns="0"/>
          <a:lstStyle/>
          <a:p>
            <a:pPr algn="ctr">
              <a:spcAft>
                <a:spcPts val="1000"/>
              </a:spcAft>
            </a:pPr>
            <a:r>
              <a:rPr lang="ro-RO" sz="600">
                <a:latin typeface="Trebuchet MS" pitchFamily="34" charset="0"/>
                <a:cs typeface="Arial" charset="0"/>
              </a:rPr>
              <a:t>BERZASCA COMMUNE</a:t>
            </a:r>
          </a:p>
          <a:p>
            <a:endParaRPr lang="ro-RO" sz="600">
              <a:latin typeface="Trebuchet MS" pitchFamily="34" charset="0"/>
              <a:cs typeface="Arial" charset="0"/>
            </a:endParaRPr>
          </a:p>
        </p:txBody>
      </p:sp>
      <p:pic>
        <p:nvPicPr>
          <p:cNvPr id="27658" name="Picture 4"/>
          <p:cNvPicPr>
            <a:picLocks noChangeAspect="1" noChangeArrowheads="1"/>
          </p:cNvPicPr>
          <p:nvPr/>
        </p:nvPicPr>
        <p:blipFill>
          <a:blip r:embed="rId7"/>
          <a:srcRect/>
          <a:stretch>
            <a:fillRect/>
          </a:stretch>
        </p:blipFill>
        <p:spPr bwMode="auto">
          <a:xfrm>
            <a:off x="7543800" y="254000"/>
            <a:ext cx="533400" cy="8128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1" fontAlgn="auto" hangingPunct="1">
              <a:spcAft>
                <a:spcPts val="0"/>
              </a:spcAft>
              <a:defRPr/>
            </a:pP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r>
            <a:br>
              <a:rPr lang="ro-RO" dirty="0" smtClean="0"/>
            </a:br>
            <a:endParaRPr lang="ro-RO" dirty="0"/>
          </a:p>
        </p:txBody>
      </p:sp>
      <p:sp>
        <p:nvSpPr>
          <p:cNvPr id="3" name="Content Placeholder 2"/>
          <p:cNvSpPr>
            <a:spLocks noGrp="1"/>
          </p:cNvSpPr>
          <p:nvPr>
            <p:ph idx="1"/>
          </p:nvPr>
        </p:nvSpPr>
        <p:spPr>
          <a:no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a:bodyPr>
          <a:lstStyle/>
          <a:p>
            <a:pPr algn="ctr" eaLnBrk="1" fontAlgn="auto" hangingPunct="1">
              <a:spcAft>
                <a:spcPts val="0"/>
              </a:spcAft>
              <a:buFont typeface="Arial" pitchFamily="34" charset="0"/>
              <a:buNone/>
              <a:defRPr/>
            </a:pPr>
            <a:r>
              <a:rPr lang="en-US" sz="1600" dirty="0">
                <a:solidFill>
                  <a:schemeClr val="tx1">
                    <a:lumMod val="50000"/>
                    <a:lumOff val="50000"/>
                  </a:schemeClr>
                </a:solidFill>
              </a:rPr>
              <a:t>Overall </a:t>
            </a:r>
            <a:r>
              <a:rPr lang="en-US" sz="1600" dirty="0" smtClean="0">
                <a:solidFill>
                  <a:schemeClr val="tx1">
                    <a:lumMod val="50000"/>
                    <a:lumOff val="50000"/>
                  </a:schemeClr>
                </a:solidFill>
              </a:rPr>
              <a:t>budget/</a:t>
            </a:r>
            <a:r>
              <a:rPr lang="x-none" sz="1600" smtClean="0">
                <a:solidFill>
                  <a:schemeClr val="tx1">
                    <a:lumMod val="50000"/>
                    <a:lumOff val="50000"/>
                  </a:schemeClr>
                </a:solidFill>
              </a:rPr>
              <a:t>Budžet </a:t>
            </a:r>
            <a:r>
              <a:rPr lang="x-none" sz="1600">
                <a:solidFill>
                  <a:schemeClr val="tx1">
                    <a:lumMod val="50000"/>
                    <a:lumOff val="50000"/>
                  </a:schemeClr>
                </a:solidFill>
              </a:rPr>
              <a:t>projekta</a:t>
            </a:r>
            <a:r>
              <a:rPr lang="en-US" sz="1600" dirty="0" smtClean="0">
                <a:solidFill>
                  <a:schemeClr val="tx1">
                    <a:lumMod val="50000"/>
                    <a:lumOff val="50000"/>
                  </a:schemeClr>
                </a:solidFill>
              </a:rPr>
              <a:t> </a:t>
            </a:r>
          </a:p>
        </p:txBody>
      </p:sp>
      <p:grpSp>
        <p:nvGrpSpPr>
          <p:cNvPr id="29701" name="Group 24"/>
          <p:cNvGrpSpPr>
            <a:grpSpLocks/>
          </p:cNvGrpSpPr>
          <p:nvPr/>
        </p:nvGrpSpPr>
        <p:grpSpPr bwMode="auto">
          <a:xfrm>
            <a:off x="838200" y="457200"/>
            <a:ext cx="1082675" cy="914400"/>
            <a:chOff x="1101" y="770"/>
            <a:chExt cx="1590" cy="1149"/>
          </a:xfrm>
        </p:grpSpPr>
        <p:sp>
          <p:nvSpPr>
            <p:cNvPr id="29739" name="Text Box 26"/>
            <p:cNvSpPr txBox="1">
              <a:spLocks noChangeArrowheads="1"/>
            </p:cNvSpPr>
            <p:nvPr/>
          </p:nvSpPr>
          <p:spPr bwMode="auto">
            <a:xfrm>
              <a:off x="1101" y="1638"/>
              <a:ext cx="1590" cy="281"/>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UNIUNEA EUROPEANA</a:t>
              </a:r>
              <a:endParaRPr lang="en-US">
                <a:ea typeface="Times New Roman" pitchFamily="18" charset="0"/>
                <a:cs typeface="Arial" charset="0"/>
              </a:endParaRPr>
            </a:p>
          </p:txBody>
        </p:sp>
        <p:pic>
          <p:nvPicPr>
            <p:cNvPr id="29740" name="Picture 25"/>
            <p:cNvPicPr>
              <a:picLocks noChangeAspect="1" noChangeArrowheads="1"/>
            </p:cNvPicPr>
            <p:nvPr/>
          </p:nvPicPr>
          <p:blipFill>
            <a:blip r:embed="rId3"/>
            <a:srcRect l="4747" t="4762" r="6735" b="22397"/>
            <a:stretch>
              <a:fillRect/>
            </a:stretch>
          </p:blipFill>
          <p:spPr bwMode="auto">
            <a:xfrm>
              <a:off x="1179" y="770"/>
              <a:ext cx="1375" cy="928"/>
            </a:xfrm>
            <a:prstGeom prst="rect">
              <a:avLst/>
            </a:prstGeom>
            <a:noFill/>
            <a:ln w="9525">
              <a:noFill/>
              <a:miter lim="800000"/>
              <a:headEnd/>
              <a:tailEnd/>
            </a:ln>
          </p:spPr>
        </p:pic>
      </p:grpSp>
      <p:grpSp>
        <p:nvGrpSpPr>
          <p:cNvPr id="29702" name="Group 31"/>
          <p:cNvGrpSpPr>
            <a:grpSpLocks/>
          </p:cNvGrpSpPr>
          <p:nvPr/>
        </p:nvGrpSpPr>
        <p:grpSpPr bwMode="auto">
          <a:xfrm>
            <a:off x="2057400" y="457200"/>
            <a:ext cx="1524000" cy="990600"/>
            <a:chOff x="3293" y="817"/>
            <a:chExt cx="2030" cy="1293"/>
          </a:xfrm>
        </p:grpSpPr>
        <p:pic>
          <p:nvPicPr>
            <p:cNvPr id="29737" name="Picture 33"/>
            <p:cNvPicPr>
              <a:picLocks noChangeAspect="1" noChangeArrowheads="1"/>
            </p:cNvPicPr>
            <p:nvPr/>
          </p:nvPicPr>
          <p:blipFill>
            <a:blip r:embed="rId4"/>
            <a:srcRect/>
            <a:stretch>
              <a:fillRect/>
            </a:stretch>
          </p:blipFill>
          <p:spPr bwMode="auto">
            <a:xfrm>
              <a:off x="3944" y="817"/>
              <a:ext cx="698" cy="900"/>
            </a:xfrm>
            <a:prstGeom prst="rect">
              <a:avLst/>
            </a:prstGeom>
            <a:noFill/>
            <a:ln w="9525">
              <a:noFill/>
              <a:miter lim="800000"/>
              <a:headEnd/>
              <a:tailEnd/>
            </a:ln>
          </p:spPr>
        </p:pic>
        <p:sp>
          <p:nvSpPr>
            <p:cNvPr id="29738" name="Text Box 32"/>
            <p:cNvSpPr txBox="1">
              <a:spLocks noChangeArrowheads="1"/>
            </p:cNvSpPr>
            <p:nvPr/>
          </p:nvSpPr>
          <p:spPr bwMode="auto">
            <a:xfrm>
              <a:off x="3293" y="1750"/>
              <a:ext cx="2030" cy="360"/>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GUVERNUL ROMANIEI</a:t>
              </a:r>
              <a:endParaRPr lang="en-US">
                <a:ea typeface="Times New Roman" pitchFamily="18" charset="0"/>
                <a:cs typeface="Arial" charset="0"/>
              </a:endParaRPr>
            </a:p>
          </p:txBody>
        </p:sp>
      </p:grpSp>
      <p:grpSp>
        <p:nvGrpSpPr>
          <p:cNvPr id="29703" name="Group 21"/>
          <p:cNvGrpSpPr>
            <a:grpSpLocks/>
          </p:cNvGrpSpPr>
          <p:nvPr/>
        </p:nvGrpSpPr>
        <p:grpSpPr bwMode="auto">
          <a:xfrm>
            <a:off x="3886200" y="152400"/>
            <a:ext cx="1295400" cy="1239838"/>
            <a:chOff x="5323" y="454"/>
            <a:chExt cx="1800" cy="1656"/>
          </a:xfrm>
        </p:grpSpPr>
        <p:pic>
          <p:nvPicPr>
            <p:cNvPr id="29735" name="Picture 23"/>
            <p:cNvPicPr>
              <a:picLocks noChangeAspect="1" noChangeArrowheads="1"/>
            </p:cNvPicPr>
            <p:nvPr/>
          </p:nvPicPr>
          <p:blipFill>
            <a:blip r:embed="rId5"/>
            <a:srcRect/>
            <a:stretch>
              <a:fillRect/>
            </a:stretch>
          </p:blipFill>
          <p:spPr bwMode="auto">
            <a:xfrm>
              <a:off x="5845" y="454"/>
              <a:ext cx="703" cy="1274"/>
            </a:xfrm>
            <a:prstGeom prst="rect">
              <a:avLst/>
            </a:prstGeom>
            <a:noFill/>
            <a:ln w="9525">
              <a:noFill/>
              <a:miter lim="800000"/>
              <a:headEnd/>
              <a:tailEnd/>
            </a:ln>
          </p:spPr>
        </p:pic>
        <p:sp>
          <p:nvSpPr>
            <p:cNvPr id="29736" name="Text Box 22"/>
            <p:cNvSpPr txBox="1">
              <a:spLocks noChangeArrowheads="1"/>
            </p:cNvSpPr>
            <p:nvPr/>
          </p:nvSpPr>
          <p:spPr bwMode="auto">
            <a:xfrm>
              <a:off x="5323" y="1750"/>
              <a:ext cx="1800" cy="360"/>
            </a:xfrm>
            <a:prstGeom prst="rect">
              <a:avLst/>
            </a:prstGeom>
            <a:solidFill>
              <a:srgbClr val="FFFFFF"/>
            </a:solidFill>
            <a:ln w="9525">
              <a:noFill/>
              <a:miter lim="800000"/>
              <a:headEnd/>
              <a:tailEnd/>
            </a:ln>
          </p:spPr>
          <p:txBody>
            <a:bodyPr lIns="0" rIns="0"/>
            <a:lstStyle/>
            <a:p>
              <a:pPr algn="ctr"/>
              <a:r>
                <a:rPr lang="en-US" sz="600">
                  <a:latin typeface="Trebuchet MS" pitchFamily="34" charset="0"/>
                  <a:ea typeface="Times New Roman" pitchFamily="18" charset="0"/>
                  <a:cs typeface="Arial" charset="0"/>
                </a:rPr>
                <a:t>GUVERNUL REPUBLICII SERBIA</a:t>
              </a:r>
              <a:endParaRPr lang="en-US">
                <a:ea typeface="Times New Roman" pitchFamily="18" charset="0"/>
                <a:cs typeface="Arial" charset="0"/>
              </a:endParaRPr>
            </a:p>
          </p:txBody>
        </p:sp>
      </p:grpSp>
      <p:grpSp>
        <p:nvGrpSpPr>
          <p:cNvPr id="29704" name="Group 28"/>
          <p:cNvGrpSpPr>
            <a:grpSpLocks/>
          </p:cNvGrpSpPr>
          <p:nvPr/>
        </p:nvGrpSpPr>
        <p:grpSpPr bwMode="auto">
          <a:xfrm>
            <a:off x="5638800" y="457200"/>
            <a:ext cx="1143000" cy="965200"/>
            <a:chOff x="7161" y="829"/>
            <a:chExt cx="1539" cy="1281"/>
          </a:xfrm>
        </p:grpSpPr>
        <p:sp>
          <p:nvSpPr>
            <p:cNvPr id="29733" name="Text Box 30"/>
            <p:cNvSpPr txBox="1">
              <a:spLocks noChangeArrowheads="1"/>
            </p:cNvSpPr>
            <p:nvPr/>
          </p:nvSpPr>
          <p:spPr bwMode="auto">
            <a:xfrm>
              <a:off x="7161" y="1699"/>
              <a:ext cx="1539" cy="411"/>
            </a:xfrm>
            <a:prstGeom prst="rect">
              <a:avLst/>
            </a:prstGeom>
            <a:solidFill>
              <a:srgbClr val="FFFFFF"/>
            </a:solidFill>
            <a:ln w="9525">
              <a:noFill/>
              <a:miter lim="800000"/>
              <a:headEnd/>
              <a:tailEnd/>
            </a:ln>
          </p:spPr>
          <p:txBody>
            <a:bodyPr/>
            <a:lstStyle/>
            <a:p>
              <a:pPr algn="ctr"/>
              <a:r>
                <a:rPr lang="en-GB" sz="600">
                  <a:solidFill>
                    <a:srgbClr val="005AA0"/>
                  </a:solidFill>
                  <a:latin typeface="Trebuchet MS" pitchFamily="34" charset="0"/>
                  <a:ea typeface="Times New Roman" pitchFamily="18" charset="0"/>
                  <a:cs typeface="Arial" charset="0"/>
                </a:rPr>
                <a:t>Fonduri Structurale</a:t>
              </a:r>
              <a:endParaRPr lang="en-GB" sz="900">
                <a:ea typeface="Times New Roman" pitchFamily="18" charset="0"/>
                <a:cs typeface="Arial" charset="0"/>
              </a:endParaRPr>
            </a:p>
            <a:p>
              <a:pPr algn="ctr" eaLnBrk="0" hangingPunct="0"/>
              <a:r>
                <a:rPr lang="en-GB" sz="600">
                  <a:solidFill>
                    <a:srgbClr val="005AA0"/>
                  </a:solidFill>
                  <a:latin typeface="Trebuchet MS" pitchFamily="34" charset="0"/>
                  <a:ea typeface="Times New Roman" pitchFamily="18" charset="0"/>
                  <a:cs typeface="Arial" charset="0"/>
                </a:rPr>
                <a:t>2007 - 2013</a:t>
              </a:r>
              <a:endParaRPr lang="en-GB">
                <a:ea typeface="Times New Roman" pitchFamily="18" charset="0"/>
                <a:cs typeface="Arial" charset="0"/>
              </a:endParaRPr>
            </a:p>
          </p:txBody>
        </p:sp>
        <p:pic>
          <p:nvPicPr>
            <p:cNvPr id="29734" name="Picture 29"/>
            <p:cNvPicPr>
              <a:picLocks noChangeAspect="1" noChangeArrowheads="1"/>
            </p:cNvPicPr>
            <p:nvPr/>
          </p:nvPicPr>
          <p:blipFill>
            <a:blip r:embed="rId6"/>
            <a:srcRect/>
            <a:stretch>
              <a:fillRect/>
            </a:stretch>
          </p:blipFill>
          <p:spPr bwMode="auto">
            <a:xfrm>
              <a:off x="7447" y="829"/>
              <a:ext cx="912" cy="888"/>
            </a:xfrm>
            <a:prstGeom prst="rect">
              <a:avLst/>
            </a:prstGeom>
            <a:noFill/>
            <a:ln w="9525">
              <a:noFill/>
              <a:miter lim="800000"/>
              <a:headEnd/>
              <a:tailEnd/>
            </a:ln>
          </p:spPr>
        </p:pic>
      </p:grpSp>
      <p:sp>
        <p:nvSpPr>
          <p:cNvPr id="29705" name="Text Box 4"/>
          <p:cNvSpPr txBox="1">
            <a:spLocks noChangeArrowheads="1"/>
          </p:cNvSpPr>
          <p:nvPr/>
        </p:nvSpPr>
        <p:spPr bwMode="auto">
          <a:xfrm>
            <a:off x="7086600" y="1143000"/>
            <a:ext cx="1371600" cy="222250"/>
          </a:xfrm>
          <a:prstGeom prst="rect">
            <a:avLst/>
          </a:prstGeom>
          <a:solidFill>
            <a:srgbClr val="FFFFFF"/>
          </a:solidFill>
          <a:ln w="9525">
            <a:noFill/>
            <a:miter lim="800000"/>
            <a:headEnd/>
            <a:tailEnd/>
          </a:ln>
        </p:spPr>
        <p:txBody>
          <a:bodyPr lIns="0" rIns="0"/>
          <a:lstStyle/>
          <a:p>
            <a:pPr algn="ctr">
              <a:spcAft>
                <a:spcPts val="1000"/>
              </a:spcAft>
            </a:pPr>
            <a:r>
              <a:rPr lang="ro-RO" sz="600">
                <a:latin typeface="Trebuchet MS" pitchFamily="34" charset="0"/>
                <a:cs typeface="Arial" charset="0"/>
              </a:rPr>
              <a:t>BERZASCA COMMUNE</a:t>
            </a:r>
          </a:p>
          <a:p>
            <a:endParaRPr lang="ro-RO" sz="600">
              <a:latin typeface="Trebuchet MS" pitchFamily="34" charset="0"/>
              <a:cs typeface="Arial" charset="0"/>
            </a:endParaRPr>
          </a:p>
        </p:txBody>
      </p:sp>
      <p:pic>
        <p:nvPicPr>
          <p:cNvPr id="29706" name="Picture 4"/>
          <p:cNvPicPr>
            <a:picLocks noChangeAspect="1" noChangeArrowheads="1"/>
          </p:cNvPicPr>
          <p:nvPr/>
        </p:nvPicPr>
        <p:blipFill>
          <a:blip r:embed="rId7"/>
          <a:srcRect/>
          <a:stretch>
            <a:fillRect/>
          </a:stretch>
        </p:blipFill>
        <p:spPr bwMode="auto">
          <a:xfrm>
            <a:off x="7543800" y="254000"/>
            <a:ext cx="533400" cy="812800"/>
          </a:xfrm>
          <a:prstGeom prst="rect">
            <a:avLst/>
          </a:prstGeom>
          <a:noFill/>
          <a:ln w="9525">
            <a:noFill/>
            <a:miter lim="800000"/>
            <a:headEnd/>
            <a:tailEnd/>
          </a:ln>
        </p:spPr>
      </p:pic>
      <p:graphicFrame>
        <p:nvGraphicFramePr>
          <p:cNvPr id="31790" name="Group 46"/>
          <p:cNvGraphicFramePr>
            <a:graphicFrameLocks noGrp="1"/>
          </p:cNvGraphicFramePr>
          <p:nvPr>
            <p:extLst>
              <p:ext uri="{D42A27DB-BD31-4B8C-83A1-F6EECF244321}">
                <p14:modId xmlns:p14="http://schemas.microsoft.com/office/powerpoint/2010/main" val="1438644725"/>
              </p:ext>
            </p:extLst>
          </p:nvPr>
        </p:nvGraphicFramePr>
        <p:xfrm>
          <a:off x="1066800" y="2057400"/>
          <a:ext cx="7162800" cy="4587875"/>
        </p:xfrm>
        <a:graphic>
          <a:graphicData uri="http://schemas.openxmlformats.org/drawingml/2006/table">
            <a:tbl>
              <a:tblPr/>
              <a:tblGrid>
                <a:gridCol w="2971800"/>
                <a:gridCol w="1828800"/>
                <a:gridCol w="2362200"/>
              </a:tblGrid>
              <a:tr h="777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o-RO" sz="1800" b="1" i="0" u="none" strike="noStrike" cap="none" normalizeH="0" baseline="0" dirty="0" smtClean="0">
                        <a:ln>
                          <a:noFill/>
                        </a:ln>
                        <a:solidFill>
                          <a:srgbClr val="FFFFFF"/>
                        </a:solidFill>
                        <a:effectLst/>
                        <a:latin typeface="Palatino Linotype"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Palatino Linotype" pitchFamily="18" charset="0"/>
                        </a:rPr>
                        <a:t>Total euros/</a:t>
                      </a:r>
                      <a:r>
                        <a:rPr kumimoji="0" lang="en-US" sz="1600" b="1" i="0" u="none" strike="noStrike" cap="none" normalizeH="0" baseline="0" dirty="0" err="1" smtClean="0">
                          <a:ln>
                            <a:noFill/>
                          </a:ln>
                          <a:solidFill>
                            <a:srgbClr val="FFFFFF"/>
                          </a:solidFill>
                          <a:effectLst/>
                          <a:latin typeface="Palatino Linotype" pitchFamily="18" charset="0"/>
                        </a:rPr>
                        <a:t>Ukupno</a:t>
                      </a:r>
                      <a:r>
                        <a:rPr kumimoji="0" lang="en-US" sz="1600" b="1" i="0" u="none" strike="noStrike" cap="none" normalizeH="0" baseline="0" dirty="0" smtClean="0">
                          <a:ln>
                            <a:noFill/>
                          </a:ln>
                          <a:solidFill>
                            <a:srgbClr val="FFFFFF"/>
                          </a:solidFill>
                          <a:effectLst/>
                          <a:latin typeface="Palatino Linotype" pitchFamily="18" charset="0"/>
                        </a:rPr>
                        <a:t> </a:t>
                      </a:r>
                      <a:r>
                        <a:rPr kumimoji="0" lang="en-US" sz="1600" b="1" i="0" u="none" strike="noStrike" cap="none" normalizeH="0" baseline="0" dirty="0" err="1" smtClean="0">
                          <a:ln>
                            <a:noFill/>
                          </a:ln>
                          <a:solidFill>
                            <a:srgbClr val="FFFFFF"/>
                          </a:solidFill>
                          <a:effectLst/>
                          <a:latin typeface="Palatino Linotype" pitchFamily="18" charset="0"/>
                        </a:rPr>
                        <a:t>evra</a:t>
                      </a:r>
                      <a:endParaRPr kumimoji="0" lang="ro-RO" sz="1600" b="1" i="0" u="none" strike="noStrike" cap="none" normalizeH="0" baseline="0" dirty="0" smtClean="0">
                        <a:ln>
                          <a:noFill/>
                        </a:ln>
                        <a:solidFill>
                          <a:srgbClr val="FFFFFF"/>
                        </a:solidFill>
                        <a:effectLst/>
                        <a:latin typeface="Palatino Linotype"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dirty="0" smtClean="0">
                          <a:ln>
                            <a:noFill/>
                          </a:ln>
                          <a:solidFill>
                            <a:srgbClr val="FFFFFF"/>
                          </a:solidFill>
                          <a:effectLst/>
                          <a:latin typeface="Palatino Linotype" pitchFamily="18" charset="0"/>
                        </a:rPr>
                        <a:t>From non-refundable financing</a:t>
                      </a:r>
                      <a:r>
                        <a:rPr kumimoji="0" lang="en-US" sz="1600" b="1" i="0" u="none" strike="noStrike" cap="none" normalizeH="0" baseline="0" dirty="0" smtClean="0">
                          <a:ln>
                            <a:noFill/>
                          </a:ln>
                          <a:solidFill>
                            <a:srgbClr val="FFFFFF"/>
                          </a:solidFill>
                          <a:effectLst/>
                          <a:latin typeface="Palatino Linotype" pitchFamily="18" charset="0"/>
                        </a:rPr>
                        <a:t>/</a:t>
                      </a:r>
                      <a:r>
                        <a:rPr kumimoji="0" lang="ro-RO" sz="1600" b="1" i="0" u="none" strike="noStrike" cap="none" normalizeH="0" baseline="0" dirty="0" smtClean="0">
                          <a:ln>
                            <a:noFill/>
                          </a:ln>
                          <a:solidFill>
                            <a:srgbClr val="FFFFFF"/>
                          </a:solidFill>
                          <a:effectLst/>
                          <a:latin typeface="Palatino Linotype" pitchFamily="18" charset="0"/>
                        </a:rPr>
                        <a:t>Iz bespovratnog finansiranja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77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Palatino Linotype" pitchFamily="18" charset="0"/>
                        </a:rPr>
                        <a:t>Leader-</a:t>
                      </a:r>
                      <a:r>
                        <a:rPr kumimoji="0" lang="en-US" sz="1800" b="0" i="0" u="none" strike="noStrike" cap="none" normalizeH="0" baseline="0" dirty="0" err="1" smtClean="0">
                          <a:ln>
                            <a:noFill/>
                          </a:ln>
                          <a:solidFill>
                            <a:srgbClr val="000000"/>
                          </a:solidFill>
                          <a:effectLst/>
                          <a:latin typeface="Palatino Linotype" pitchFamily="18" charset="0"/>
                        </a:rPr>
                        <a:t>Berzasca</a:t>
                      </a:r>
                      <a:r>
                        <a:rPr kumimoji="0" lang="en-US" sz="1800" b="0" i="0" u="none" strike="noStrike" cap="none" normalizeH="0" baseline="0" dirty="0" smtClean="0">
                          <a:ln>
                            <a:noFill/>
                          </a:ln>
                          <a:solidFill>
                            <a:srgbClr val="000000"/>
                          </a:solidFill>
                          <a:effectLst/>
                          <a:latin typeface="Palatino Linotype" pitchFamily="18" charset="0"/>
                        </a:rPr>
                        <a:t> Municipality/</a:t>
                      </a:r>
                      <a:r>
                        <a:rPr kumimoji="0" lang="sr-Latn-CS" sz="1800" b="0" i="0" u="none" strike="noStrike" cap="none" normalizeH="0" baseline="0" dirty="0" smtClean="0">
                          <a:ln>
                            <a:noFill/>
                          </a:ln>
                          <a:solidFill>
                            <a:srgbClr val="000000"/>
                          </a:solidFill>
                          <a:effectLst/>
                          <a:latin typeface="Palatino Linotype" pitchFamily="18" charset="0"/>
                        </a:rPr>
                        <a:t>Lider-</a:t>
                      </a:r>
                      <a:r>
                        <a:rPr kumimoji="0" lang="en-US" sz="1800" b="0" i="0" u="none" strike="noStrike" cap="none" normalizeH="0" baseline="0" dirty="0" err="1" smtClean="0">
                          <a:ln>
                            <a:noFill/>
                          </a:ln>
                          <a:solidFill>
                            <a:srgbClr val="000000"/>
                          </a:solidFill>
                          <a:effectLst/>
                          <a:latin typeface="Palatino Linotype" pitchFamily="18" charset="0"/>
                        </a:rPr>
                        <a:t>Opština</a:t>
                      </a:r>
                      <a:r>
                        <a:rPr kumimoji="0" lang="en-US" sz="1800" b="0" i="0" u="none" strike="noStrike" cap="none" normalizeH="0" baseline="0" dirty="0" smtClean="0">
                          <a:ln>
                            <a:noFill/>
                          </a:ln>
                          <a:solidFill>
                            <a:srgbClr val="000000"/>
                          </a:solidFill>
                          <a:effectLst/>
                          <a:latin typeface="Palatino Linotype" pitchFamily="18" charset="0"/>
                        </a:rPr>
                        <a:t> </a:t>
                      </a:r>
                      <a:r>
                        <a:rPr kumimoji="0" lang="en-US" sz="1800" b="0" i="0" u="none" strike="noStrike" cap="none" normalizeH="0" baseline="0" dirty="0" err="1" smtClean="0">
                          <a:ln>
                            <a:noFill/>
                          </a:ln>
                          <a:solidFill>
                            <a:srgbClr val="000000"/>
                          </a:solidFill>
                          <a:effectLst/>
                          <a:latin typeface="Palatino Linotype" pitchFamily="18" charset="0"/>
                        </a:rPr>
                        <a:t>Berzaska</a:t>
                      </a:r>
                      <a:endParaRPr kumimoji="0" lang="ro-RO" sz="1800" b="0" i="0" u="none" strike="noStrike" cap="none" normalizeH="0" baseline="0" dirty="0" smtClean="0">
                        <a:ln>
                          <a:noFill/>
                        </a:ln>
                        <a:solidFill>
                          <a:srgbClr val="000000"/>
                        </a:solidFill>
                        <a:effectLst/>
                        <a:latin typeface="Palatino Linotype"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6E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Palatino Linotype" pitchFamily="18" charset="0"/>
                        </a:rPr>
                        <a:t>165.605</a:t>
                      </a:r>
                      <a:endParaRPr kumimoji="0" lang="ro-RO" sz="1800" b="0" i="0" u="none" strike="noStrike" cap="none" normalizeH="0" baseline="0" dirty="0" smtClean="0">
                        <a:ln>
                          <a:noFill/>
                        </a:ln>
                        <a:solidFill>
                          <a:srgbClr val="000000"/>
                        </a:solidFill>
                        <a:effectLst/>
                        <a:latin typeface="Palatino Linotype"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6E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alatino Linotype" pitchFamily="18" charset="0"/>
                        </a:rPr>
                        <a:t>3.312,1</a:t>
                      </a:r>
                      <a:endParaRPr kumimoji="0" lang="ro-RO" sz="1800" b="0" i="0" u="none" strike="noStrike" cap="none" normalizeH="0" baseline="0" smtClean="0">
                        <a:ln>
                          <a:noFill/>
                        </a:ln>
                        <a:solidFill>
                          <a:srgbClr val="000000"/>
                        </a:solidFill>
                        <a:effectLst/>
                        <a:latin typeface="Palatino Linotype"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6E5"/>
                    </a:solidFill>
                  </a:tcPr>
                </a:tc>
              </a:tr>
              <a:tr h="777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Palatino Linotype" pitchFamily="18" charset="0"/>
                        </a:rPr>
                        <a:t>P1 – </a:t>
                      </a:r>
                      <a:r>
                        <a:rPr kumimoji="0" lang="en-US" sz="1800" b="0" i="0" u="none" strike="noStrike" cap="none" normalizeH="0" baseline="0" dirty="0" err="1" smtClean="0">
                          <a:ln>
                            <a:noFill/>
                          </a:ln>
                          <a:solidFill>
                            <a:srgbClr val="000000"/>
                          </a:solidFill>
                          <a:effectLst/>
                          <a:latin typeface="Palatino Linotype" pitchFamily="18" charset="0"/>
                        </a:rPr>
                        <a:t>Golubac</a:t>
                      </a:r>
                      <a:r>
                        <a:rPr kumimoji="0" lang="en-US" sz="1800" b="0" i="0" u="none" strike="noStrike" cap="none" normalizeH="0" baseline="0" dirty="0" smtClean="0">
                          <a:ln>
                            <a:noFill/>
                          </a:ln>
                          <a:solidFill>
                            <a:srgbClr val="000000"/>
                          </a:solidFill>
                          <a:effectLst/>
                          <a:latin typeface="Palatino Linotype" pitchFamily="18" charset="0"/>
                        </a:rPr>
                        <a:t> Municipality/P1 – </a:t>
                      </a:r>
                      <a:endParaRPr kumimoji="0" lang="ro-RO" sz="1800" b="0" i="0" u="none" strike="noStrike" cap="none" normalizeH="0" baseline="0" dirty="0" smtClean="0">
                        <a:ln>
                          <a:noFill/>
                        </a:ln>
                        <a:solidFill>
                          <a:srgbClr val="000000"/>
                        </a:solidFill>
                        <a:effectLst/>
                        <a:latin typeface="Palatino Linotype"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0000"/>
                          </a:solidFill>
                          <a:effectLst/>
                          <a:latin typeface="Palatino Linotype" pitchFamily="18" charset="0"/>
                        </a:rPr>
                        <a:t>Opština</a:t>
                      </a:r>
                      <a:r>
                        <a:rPr kumimoji="0" lang="en-US" sz="1800" b="0" i="0" u="none" strike="noStrike" cap="none" normalizeH="0" baseline="0" dirty="0" smtClean="0">
                          <a:ln>
                            <a:noFill/>
                          </a:ln>
                          <a:solidFill>
                            <a:srgbClr val="000000"/>
                          </a:solidFill>
                          <a:effectLst/>
                          <a:latin typeface="Palatino Linotype" pitchFamily="18" charset="0"/>
                        </a:rPr>
                        <a:t> </a:t>
                      </a:r>
                      <a:r>
                        <a:rPr kumimoji="0" lang="en-US" sz="1800" b="0" i="0" u="none" strike="noStrike" cap="none" normalizeH="0" baseline="0" dirty="0" err="1" smtClean="0">
                          <a:ln>
                            <a:noFill/>
                          </a:ln>
                          <a:solidFill>
                            <a:srgbClr val="000000"/>
                          </a:solidFill>
                          <a:effectLst/>
                          <a:latin typeface="Palatino Linotype" pitchFamily="18" charset="0"/>
                        </a:rPr>
                        <a:t>Golubac</a:t>
                      </a:r>
                      <a:endParaRPr kumimoji="0" lang="ro-RO" sz="1800" b="0" i="0" u="none" strike="noStrike" cap="none" normalizeH="0" baseline="0" dirty="0" smtClean="0">
                        <a:ln>
                          <a:noFill/>
                        </a:ln>
                        <a:solidFill>
                          <a:srgbClr val="000000"/>
                        </a:solidFill>
                        <a:effectLst/>
                        <a:latin typeface="Palatino Linotype"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C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alatino Linotype" pitchFamily="18" charset="0"/>
                        </a:rPr>
                        <a:t>52.478</a:t>
                      </a:r>
                      <a:endParaRPr kumimoji="0" lang="ro-RO" sz="1800" b="0" i="0" u="none" strike="noStrike" cap="none" normalizeH="0" baseline="0" smtClean="0">
                        <a:ln>
                          <a:noFill/>
                        </a:ln>
                        <a:solidFill>
                          <a:srgbClr val="000000"/>
                        </a:solidFill>
                        <a:effectLst/>
                        <a:latin typeface="Palatino Linotype"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C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alatino Linotype" pitchFamily="18" charset="0"/>
                        </a:rPr>
                        <a:t>7.871,7</a:t>
                      </a:r>
                      <a:endParaRPr kumimoji="0" lang="ro-RO" sz="1800" b="0" i="0" u="none" strike="noStrike" cap="none" normalizeH="0" baseline="0" smtClean="0">
                        <a:ln>
                          <a:noFill/>
                        </a:ln>
                        <a:solidFill>
                          <a:srgbClr val="000000"/>
                        </a:solidFill>
                        <a:effectLst/>
                        <a:latin typeface="Palatino Linotype"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CF2"/>
                    </a:solidFill>
                  </a:tcPr>
                </a:tc>
              </a:tr>
              <a:tr h="777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Palatino Linotype" pitchFamily="18" charset="0"/>
                        </a:rPr>
                        <a:t>P2 – Bike Attack Association/P2 – </a:t>
                      </a:r>
                      <a:endParaRPr kumimoji="0" lang="ro-RO" sz="1800" b="0" i="0" u="none" strike="noStrike" cap="none" normalizeH="0" baseline="0" dirty="0" smtClean="0">
                        <a:ln>
                          <a:noFill/>
                        </a:ln>
                        <a:solidFill>
                          <a:srgbClr val="000000"/>
                        </a:solidFill>
                        <a:effectLst/>
                        <a:latin typeface="Palatino Linotype"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0000"/>
                          </a:solidFill>
                          <a:effectLst/>
                          <a:latin typeface="Palatino Linotype" pitchFamily="18" charset="0"/>
                        </a:rPr>
                        <a:t>Udruženje</a:t>
                      </a:r>
                      <a:r>
                        <a:rPr kumimoji="0" lang="ro-RO" sz="1800" b="0" i="0" u="none" strike="noStrike" cap="none" normalizeH="0" baseline="0" dirty="0" smtClean="0">
                          <a:ln>
                            <a:noFill/>
                          </a:ln>
                          <a:solidFill>
                            <a:srgbClr val="000000"/>
                          </a:solidFill>
                          <a:effectLst/>
                          <a:latin typeface="Palatino Linotype" pitchFamily="18" charset="0"/>
                        </a:rPr>
                        <a:t> Bike Attack</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6E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alatino Linotype" pitchFamily="18" charset="0"/>
                        </a:rPr>
                        <a:t>42.578</a:t>
                      </a:r>
                      <a:endParaRPr kumimoji="0" lang="ro-RO" sz="1800" b="0" i="0" u="none" strike="noStrike" cap="none" normalizeH="0" baseline="0" smtClean="0">
                        <a:ln>
                          <a:noFill/>
                        </a:ln>
                        <a:solidFill>
                          <a:srgbClr val="000000"/>
                        </a:solidFill>
                        <a:effectLst/>
                        <a:latin typeface="Palatino Linotype"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6E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alatino Linotype" pitchFamily="18" charset="0"/>
                        </a:rPr>
                        <a:t>851,56</a:t>
                      </a:r>
                      <a:endParaRPr kumimoji="0" lang="ro-RO" sz="1800" b="0" i="0" u="none" strike="noStrike" cap="none" normalizeH="0" baseline="0" smtClean="0">
                        <a:ln>
                          <a:noFill/>
                        </a:ln>
                        <a:solidFill>
                          <a:srgbClr val="000000"/>
                        </a:solidFill>
                        <a:effectLst/>
                        <a:latin typeface="Palatino Linotype"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6E5"/>
                    </a:solidFill>
                  </a:tcPr>
                </a:tc>
              </a:tr>
              <a:tr h="777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Palatino Linotype" pitchFamily="18" charset="0"/>
                        </a:rPr>
                        <a:t>Total/</a:t>
                      </a:r>
                      <a:r>
                        <a:rPr kumimoji="0" lang="en-US" sz="1800" b="0" i="0" u="none" strike="noStrike" cap="none" normalizeH="0" baseline="0" dirty="0" err="1" smtClean="0">
                          <a:ln>
                            <a:noFill/>
                          </a:ln>
                          <a:solidFill>
                            <a:srgbClr val="000000"/>
                          </a:solidFill>
                          <a:effectLst/>
                          <a:latin typeface="Palatino Linotype" pitchFamily="18" charset="0"/>
                        </a:rPr>
                        <a:t>Ukupno</a:t>
                      </a:r>
                      <a:endParaRPr kumimoji="0" lang="ro-RO" sz="1800" b="0" i="0" u="none" strike="noStrike" cap="none" normalizeH="0" baseline="0" dirty="0" smtClean="0">
                        <a:ln>
                          <a:noFill/>
                        </a:ln>
                        <a:solidFill>
                          <a:srgbClr val="000000"/>
                        </a:solidFill>
                        <a:effectLst/>
                        <a:latin typeface="Palatino Linotype"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C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alatino Linotype" pitchFamily="18" charset="0"/>
                        </a:rPr>
                        <a:t>260.661</a:t>
                      </a:r>
                      <a:endParaRPr kumimoji="0" lang="ro-RO" sz="1800" b="0" i="0" u="none" strike="noStrike" cap="none" normalizeH="0" baseline="0" smtClean="0">
                        <a:ln>
                          <a:noFill/>
                        </a:ln>
                        <a:solidFill>
                          <a:srgbClr val="000000"/>
                        </a:solidFill>
                        <a:effectLst/>
                        <a:latin typeface="Palatino Linotype"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C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Palatino Linotype" pitchFamily="18" charset="0"/>
                        </a:rPr>
                        <a:t>221.561,85</a:t>
                      </a:r>
                      <a:endParaRPr kumimoji="0" lang="ro-RO" sz="1800" b="0" i="0" u="none" strike="noStrike" cap="none" normalizeH="0" baseline="0" dirty="0" smtClean="0">
                        <a:ln>
                          <a:noFill/>
                        </a:ln>
                        <a:solidFill>
                          <a:srgbClr val="000000"/>
                        </a:solidFill>
                        <a:effectLst/>
                        <a:latin typeface="Palatino Linotype"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CF2"/>
                    </a:solidFill>
                  </a:tcPr>
                </a:tc>
              </a:tr>
            </a:tbl>
          </a:graphicData>
        </a:graphic>
      </p:graphicFrame>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1" fontAlgn="auto" hangingPunct="1">
              <a:spcAft>
                <a:spcPts val="0"/>
              </a:spcAft>
              <a:defRPr/>
            </a:pPr>
            <a:r>
              <a:rPr lang="ro-RO" dirty="0" smtClean="0"/>
              <a:t/>
            </a:r>
            <a:br>
              <a:rPr lang="ro-RO" dirty="0" smtClean="0"/>
            </a:br>
            <a:r>
              <a:rPr lang="ro-RO" dirty="0" smtClean="0"/>
              <a:t/>
            </a:r>
            <a:br>
              <a:rPr lang="ro-RO" dirty="0" smtClean="0"/>
            </a:br>
            <a:r>
              <a:rPr lang="en-US" dirty="0" smtClean="0"/>
              <a:t> </a:t>
            </a: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t>
            </a:r>
            <a:br>
              <a:rPr lang="ro-RO" dirty="0" smtClean="0"/>
            </a:br>
            <a:r>
              <a:rPr lang="ro-RO" dirty="0" smtClean="0"/>
              <a:t>                                 </a:t>
            </a:r>
            <a:br>
              <a:rPr lang="ro-RO" dirty="0" smtClean="0"/>
            </a:br>
            <a:r>
              <a:rPr lang="ro-RO" dirty="0" smtClean="0"/>
              <a:t/>
            </a:r>
            <a:br>
              <a:rPr lang="ro-RO" dirty="0" smtClean="0"/>
            </a:br>
            <a:r>
              <a:rPr lang="ro-RO" dirty="0" smtClean="0"/>
              <a:t/>
            </a:r>
            <a:br>
              <a:rPr lang="ro-RO" dirty="0" smtClean="0"/>
            </a:br>
            <a:endParaRPr lang="ro-RO"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scene3d>
            <a:camera prst="orthographicFront"/>
            <a:lightRig rig="threePt" dir="t"/>
          </a:scene3d>
          <a:sp3d>
            <a:bevelT prst="slope"/>
          </a:sp3d>
        </p:spPr>
        <p:txBody>
          <a:bodyPr>
            <a:normAutofit/>
          </a:bodyPr>
          <a:lstStyle/>
          <a:p>
            <a:pPr eaLnBrk="1" hangingPunct="1">
              <a:buNone/>
              <a:defRPr/>
            </a:pPr>
            <a:r>
              <a:rPr lang="ro-RO" sz="2200" dirty="0"/>
              <a:t>RE</a:t>
            </a:r>
            <a:r>
              <a:rPr lang="en-US" sz="2200" dirty="0"/>
              <a:t>S</a:t>
            </a:r>
            <a:r>
              <a:rPr lang="ro-RO" sz="2200" dirty="0"/>
              <a:t>ULTS</a:t>
            </a:r>
          </a:p>
          <a:p>
            <a:pPr eaLnBrk="1" hangingPunct="1">
              <a:defRPr/>
            </a:pPr>
            <a:r>
              <a:rPr lang="en-US" sz="2200" dirty="0"/>
              <a:t>Two bilateral youth exchanges involving 20 youngsters (10 from Serbia and 10 from Romania), implemented on both sides of the frontier of the Banat Mountain region and focused on environmental and intercultural education</a:t>
            </a:r>
            <a:r>
              <a:rPr lang="en-US" sz="2200" dirty="0" smtClean="0"/>
              <a:t>.</a:t>
            </a:r>
            <a:endParaRPr lang="en-US" sz="2200" dirty="0"/>
          </a:p>
          <a:p>
            <a:pPr eaLnBrk="1" hangingPunct="1">
              <a:buFont typeface="Arial" charset="0"/>
              <a:buNone/>
              <a:defRPr/>
            </a:pPr>
            <a:endParaRPr lang="en-US" sz="2200" dirty="0" smtClean="0"/>
          </a:p>
          <a:p>
            <a:pPr eaLnBrk="1" hangingPunct="1">
              <a:buFont typeface="Arial" charset="0"/>
              <a:buNone/>
              <a:defRPr/>
            </a:pPr>
            <a:r>
              <a:rPr lang="ro-RO" sz="2200" dirty="0" smtClean="0"/>
              <a:t>REZULTATI</a:t>
            </a:r>
          </a:p>
          <a:p>
            <a:pPr eaLnBrk="1" hangingPunct="1">
              <a:defRPr/>
            </a:pPr>
            <a:r>
              <a:rPr lang="ro-RO" sz="2200" dirty="0" smtClean="0"/>
              <a:t>Dve bilateralne razmene mladih, koje uključuju 20 mladih osoba (10 iz Srbije i 10 iz Rumunije) sa obe strane granice Planinske regije Banata i fokusirane na zaštitu životne sredine i međukulturnu edukaciju.</a:t>
            </a:r>
          </a:p>
        </p:txBody>
      </p:sp>
      <p:grpSp>
        <p:nvGrpSpPr>
          <p:cNvPr id="31749" name="Group 24"/>
          <p:cNvGrpSpPr>
            <a:grpSpLocks/>
          </p:cNvGrpSpPr>
          <p:nvPr/>
        </p:nvGrpSpPr>
        <p:grpSpPr bwMode="auto">
          <a:xfrm>
            <a:off x="838200" y="457200"/>
            <a:ext cx="1082675" cy="914400"/>
            <a:chOff x="1101" y="770"/>
            <a:chExt cx="1590" cy="1149"/>
          </a:xfrm>
        </p:grpSpPr>
        <p:sp>
          <p:nvSpPr>
            <p:cNvPr id="31761" name="Text Box 26"/>
            <p:cNvSpPr txBox="1">
              <a:spLocks noChangeArrowheads="1"/>
            </p:cNvSpPr>
            <p:nvPr/>
          </p:nvSpPr>
          <p:spPr bwMode="auto">
            <a:xfrm>
              <a:off x="1101" y="1638"/>
              <a:ext cx="1590" cy="281"/>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UNIUNEA EUROPEANA</a:t>
              </a:r>
              <a:endParaRPr lang="en-US">
                <a:ea typeface="Times New Roman" pitchFamily="18" charset="0"/>
                <a:cs typeface="Arial" charset="0"/>
              </a:endParaRPr>
            </a:p>
          </p:txBody>
        </p:sp>
        <p:pic>
          <p:nvPicPr>
            <p:cNvPr id="31762" name="Picture 25"/>
            <p:cNvPicPr>
              <a:picLocks noChangeAspect="1" noChangeArrowheads="1"/>
            </p:cNvPicPr>
            <p:nvPr/>
          </p:nvPicPr>
          <p:blipFill>
            <a:blip r:embed="rId3"/>
            <a:srcRect l="4747" t="4762" r="6735" b="22397"/>
            <a:stretch>
              <a:fillRect/>
            </a:stretch>
          </p:blipFill>
          <p:spPr bwMode="auto">
            <a:xfrm>
              <a:off x="1179" y="770"/>
              <a:ext cx="1375" cy="928"/>
            </a:xfrm>
            <a:prstGeom prst="rect">
              <a:avLst/>
            </a:prstGeom>
            <a:noFill/>
            <a:ln w="9525">
              <a:noFill/>
              <a:miter lim="800000"/>
              <a:headEnd/>
              <a:tailEnd/>
            </a:ln>
          </p:spPr>
        </p:pic>
      </p:grpSp>
      <p:grpSp>
        <p:nvGrpSpPr>
          <p:cNvPr id="31750" name="Group 31"/>
          <p:cNvGrpSpPr>
            <a:grpSpLocks/>
          </p:cNvGrpSpPr>
          <p:nvPr/>
        </p:nvGrpSpPr>
        <p:grpSpPr bwMode="auto">
          <a:xfrm>
            <a:off x="2057400" y="457200"/>
            <a:ext cx="1524000" cy="990600"/>
            <a:chOff x="3293" y="817"/>
            <a:chExt cx="2030" cy="1293"/>
          </a:xfrm>
        </p:grpSpPr>
        <p:pic>
          <p:nvPicPr>
            <p:cNvPr id="31759" name="Picture 33"/>
            <p:cNvPicPr>
              <a:picLocks noChangeAspect="1" noChangeArrowheads="1"/>
            </p:cNvPicPr>
            <p:nvPr/>
          </p:nvPicPr>
          <p:blipFill>
            <a:blip r:embed="rId4"/>
            <a:srcRect/>
            <a:stretch>
              <a:fillRect/>
            </a:stretch>
          </p:blipFill>
          <p:spPr bwMode="auto">
            <a:xfrm>
              <a:off x="3944" y="817"/>
              <a:ext cx="698" cy="900"/>
            </a:xfrm>
            <a:prstGeom prst="rect">
              <a:avLst/>
            </a:prstGeom>
            <a:noFill/>
            <a:ln w="9525">
              <a:noFill/>
              <a:miter lim="800000"/>
              <a:headEnd/>
              <a:tailEnd/>
            </a:ln>
          </p:spPr>
        </p:pic>
        <p:sp>
          <p:nvSpPr>
            <p:cNvPr id="31760" name="Text Box 32"/>
            <p:cNvSpPr txBox="1">
              <a:spLocks noChangeArrowheads="1"/>
            </p:cNvSpPr>
            <p:nvPr/>
          </p:nvSpPr>
          <p:spPr bwMode="auto">
            <a:xfrm>
              <a:off x="3293" y="1750"/>
              <a:ext cx="2030" cy="360"/>
            </a:xfrm>
            <a:prstGeom prst="rect">
              <a:avLst/>
            </a:prstGeom>
            <a:solidFill>
              <a:srgbClr val="FFFFFF"/>
            </a:solidFill>
            <a:ln w="9525">
              <a:noFill/>
              <a:miter lim="800000"/>
              <a:headEnd/>
              <a:tailEnd/>
            </a:ln>
          </p:spPr>
          <p:txBody>
            <a:bodyPr/>
            <a:lstStyle/>
            <a:p>
              <a:pPr algn="ctr"/>
              <a:r>
                <a:rPr lang="en-US" sz="600">
                  <a:latin typeface="Trebuchet MS" pitchFamily="34" charset="0"/>
                  <a:ea typeface="Times New Roman" pitchFamily="18" charset="0"/>
                  <a:cs typeface="Arial" charset="0"/>
                </a:rPr>
                <a:t>GUVERNUL ROMANIEI</a:t>
              </a:r>
              <a:endParaRPr lang="en-US">
                <a:ea typeface="Times New Roman" pitchFamily="18" charset="0"/>
                <a:cs typeface="Arial" charset="0"/>
              </a:endParaRPr>
            </a:p>
          </p:txBody>
        </p:sp>
      </p:grpSp>
      <p:grpSp>
        <p:nvGrpSpPr>
          <p:cNvPr id="31751" name="Group 21"/>
          <p:cNvGrpSpPr>
            <a:grpSpLocks/>
          </p:cNvGrpSpPr>
          <p:nvPr/>
        </p:nvGrpSpPr>
        <p:grpSpPr bwMode="auto">
          <a:xfrm>
            <a:off x="3886200" y="152400"/>
            <a:ext cx="1295400" cy="1239838"/>
            <a:chOff x="5323" y="454"/>
            <a:chExt cx="1800" cy="1656"/>
          </a:xfrm>
        </p:grpSpPr>
        <p:pic>
          <p:nvPicPr>
            <p:cNvPr id="31757" name="Picture 23"/>
            <p:cNvPicPr>
              <a:picLocks noChangeAspect="1" noChangeArrowheads="1"/>
            </p:cNvPicPr>
            <p:nvPr/>
          </p:nvPicPr>
          <p:blipFill>
            <a:blip r:embed="rId5"/>
            <a:srcRect/>
            <a:stretch>
              <a:fillRect/>
            </a:stretch>
          </p:blipFill>
          <p:spPr bwMode="auto">
            <a:xfrm>
              <a:off x="5845" y="454"/>
              <a:ext cx="703" cy="1274"/>
            </a:xfrm>
            <a:prstGeom prst="rect">
              <a:avLst/>
            </a:prstGeom>
            <a:noFill/>
            <a:ln w="9525">
              <a:noFill/>
              <a:miter lim="800000"/>
              <a:headEnd/>
              <a:tailEnd/>
            </a:ln>
          </p:spPr>
        </p:pic>
        <p:sp>
          <p:nvSpPr>
            <p:cNvPr id="31758" name="Text Box 22"/>
            <p:cNvSpPr txBox="1">
              <a:spLocks noChangeArrowheads="1"/>
            </p:cNvSpPr>
            <p:nvPr/>
          </p:nvSpPr>
          <p:spPr bwMode="auto">
            <a:xfrm>
              <a:off x="5323" y="1750"/>
              <a:ext cx="1800" cy="360"/>
            </a:xfrm>
            <a:prstGeom prst="rect">
              <a:avLst/>
            </a:prstGeom>
            <a:solidFill>
              <a:srgbClr val="FFFFFF"/>
            </a:solidFill>
            <a:ln w="9525">
              <a:noFill/>
              <a:miter lim="800000"/>
              <a:headEnd/>
              <a:tailEnd/>
            </a:ln>
          </p:spPr>
          <p:txBody>
            <a:bodyPr lIns="0" rIns="0"/>
            <a:lstStyle/>
            <a:p>
              <a:pPr algn="ctr"/>
              <a:r>
                <a:rPr lang="en-US" sz="600">
                  <a:latin typeface="Trebuchet MS" pitchFamily="34" charset="0"/>
                  <a:ea typeface="Times New Roman" pitchFamily="18" charset="0"/>
                  <a:cs typeface="Arial" charset="0"/>
                </a:rPr>
                <a:t>GUVERNUL REPUBLICII SERBIA</a:t>
              </a:r>
              <a:endParaRPr lang="en-US">
                <a:ea typeface="Times New Roman" pitchFamily="18" charset="0"/>
                <a:cs typeface="Arial" charset="0"/>
              </a:endParaRPr>
            </a:p>
          </p:txBody>
        </p:sp>
      </p:grpSp>
      <p:grpSp>
        <p:nvGrpSpPr>
          <p:cNvPr id="31752" name="Group 28"/>
          <p:cNvGrpSpPr>
            <a:grpSpLocks/>
          </p:cNvGrpSpPr>
          <p:nvPr/>
        </p:nvGrpSpPr>
        <p:grpSpPr bwMode="auto">
          <a:xfrm>
            <a:off x="5638800" y="457200"/>
            <a:ext cx="1143000" cy="965200"/>
            <a:chOff x="7161" y="829"/>
            <a:chExt cx="1539" cy="1281"/>
          </a:xfrm>
        </p:grpSpPr>
        <p:sp>
          <p:nvSpPr>
            <p:cNvPr id="31755" name="Text Box 30"/>
            <p:cNvSpPr txBox="1">
              <a:spLocks noChangeArrowheads="1"/>
            </p:cNvSpPr>
            <p:nvPr/>
          </p:nvSpPr>
          <p:spPr bwMode="auto">
            <a:xfrm>
              <a:off x="7161" y="1699"/>
              <a:ext cx="1539" cy="411"/>
            </a:xfrm>
            <a:prstGeom prst="rect">
              <a:avLst/>
            </a:prstGeom>
            <a:solidFill>
              <a:srgbClr val="FFFFFF"/>
            </a:solidFill>
            <a:ln w="9525">
              <a:noFill/>
              <a:miter lim="800000"/>
              <a:headEnd/>
              <a:tailEnd/>
            </a:ln>
          </p:spPr>
          <p:txBody>
            <a:bodyPr/>
            <a:lstStyle/>
            <a:p>
              <a:pPr algn="ctr"/>
              <a:r>
                <a:rPr lang="en-GB" sz="600">
                  <a:solidFill>
                    <a:srgbClr val="005AA0"/>
                  </a:solidFill>
                  <a:latin typeface="Trebuchet MS" pitchFamily="34" charset="0"/>
                  <a:ea typeface="Times New Roman" pitchFamily="18" charset="0"/>
                  <a:cs typeface="Arial" charset="0"/>
                </a:rPr>
                <a:t>Fonduri Structurale</a:t>
              </a:r>
              <a:endParaRPr lang="en-GB" sz="900">
                <a:ea typeface="Times New Roman" pitchFamily="18" charset="0"/>
                <a:cs typeface="Arial" charset="0"/>
              </a:endParaRPr>
            </a:p>
            <a:p>
              <a:pPr algn="ctr" eaLnBrk="0" hangingPunct="0"/>
              <a:r>
                <a:rPr lang="en-GB" sz="600">
                  <a:solidFill>
                    <a:srgbClr val="005AA0"/>
                  </a:solidFill>
                  <a:latin typeface="Trebuchet MS" pitchFamily="34" charset="0"/>
                  <a:ea typeface="Times New Roman" pitchFamily="18" charset="0"/>
                  <a:cs typeface="Arial" charset="0"/>
                </a:rPr>
                <a:t>2007 - 2013</a:t>
              </a:r>
              <a:endParaRPr lang="en-GB">
                <a:ea typeface="Times New Roman" pitchFamily="18" charset="0"/>
                <a:cs typeface="Arial" charset="0"/>
              </a:endParaRPr>
            </a:p>
          </p:txBody>
        </p:sp>
        <p:pic>
          <p:nvPicPr>
            <p:cNvPr id="31756" name="Picture 29"/>
            <p:cNvPicPr>
              <a:picLocks noChangeAspect="1" noChangeArrowheads="1"/>
            </p:cNvPicPr>
            <p:nvPr/>
          </p:nvPicPr>
          <p:blipFill>
            <a:blip r:embed="rId6"/>
            <a:srcRect/>
            <a:stretch>
              <a:fillRect/>
            </a:stretch>
          </p:blipFill>
          <p:spPr bwMode="auto">
            <a:xfrm>
              <a:off x="7447" y="829"/>
              <a:ext cx="912" cy="888"/>
            </a:xfrm>
            <a:prstGeom prst="rect">
              <a:avLst/>
            </a:prstGeom>
            <a:noFill/>
            <a:ln w="9525">
              <a:noFill/>
              <a:miter lim="800000"/>
              <a:headEnd/>
              <a:tailEnd/>
            </a:ln>
          </p:spPr>
        </p:pic>
      </p:grpSp>
      <p:sp>
        <p:nvSpPr>
          <p:cNvPr id="31753" name="Text Box 4"/>
          <p:cNvSpPr txBox="1">
            <a:spLocks noChangeArrowheads="1"/>
          </p:cNvSpPr>
          <p:nvPr/>
        </p:nvSpPr>
        <p:spPr bwMode="auto">
          <a:xfrm>
            <a:off x="7086600" y="1143000"/>
            <a:ext cx="1371600" cy="222250"/>
          </a:xfrm>
          <a:prstGeom prst="rect">
            <a:avLst/>
          </a:prstGeom>
          <a:solidFill>
            <a:srgbClr val="FFFFFF"/>
          </a:solidFill>
          <a:ln w="9525">
            <a:noFill/>
            <a:miter lim="800000"/>
            <a:headEnd/>
            <a:tailEnd/>
          </a:ln>
        </p:spPr>
        <p:txBody>
          <a:bodyPr lIns="0" rIns="0"/>
          <a:lstStyle/>
          <a:p>
            <a:pPr algn="ctr">
              <a:spcAft>
                <a:spcPts val="1000"/>
              </a:spcAft>
            </a:pPr>
            <a:r>
              <a:rPr lang="ro-RO" sz="600">
                <a:latin typeface="Trebuchet MS" pitchFamily="34" charset="0"/>
                <a:cs typeface="Arial" charset="0"/>
              </a:rPr>
              <a:t>BERZASCA COMMUNE</a:t>
            </a:r>
          </a:p>
          <a:p>
            <a:endParaRPr lang="ro-RO" sz="600">
              <a:latin typeface="Trebuchet MS" pitchFamily="34" charset="0"/>
              <a:cs typeface="Arial" charset="0"/>
            </a:endParaRPr>
          </a:p>
        </p:txBody>
      </p:sp>
      <p:pic>
        <p:nvPicPr>
          <p:cNvPr id="31754" name="Picture 4"/>
          <p:cNvPicPr>
            <a:picLocks noChangeAspect="1" noChangeArrowheads="1"/>
          </p:cNvPicPr>
          <p:nvPr/>
        </p:nvPicPr>
        <p:blipFill>
          <a:blip r:embed="rId7"/>
          <a:srcRect/>
          <a:stretch>
            <a:fillRect/>
          </a:stretch>
        </p:blipFill>
        <p:spPr bwMode="auto">
          <a:xfrm>
            <a:off x="7543800" y="254000"/>
            <a:ext cx="533400" cy="812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923</TotalTime>
  <Words>938</Words>
  <Application>Microsoft Office PowerPoint</Application>
  <PresentationFormat>On-screen Show (4:3)</PresentationFormat>
  <Paragraphs>222</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Trisca Gelu</dc:creator>
  <cp:lastModifiedBy>Bobix</cp:lastModifiedBy>
  <cp:revision>65</cp:revision>
  <dcterms:created xsi:type="dcterms:W3CDTF">2015-06-11T03:21:16Z</dcterms:created>
  <dcterms:modified xsi:type="dcterms:W3CDTF">2016-01-31T22:11:25Z</dcterms:modified>
</cp:coreProperties>
</file>